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1"/>
  </p:notesMasterIdLst>
  <p:handoutMasterIdLst>
    <p:handoutMasterId r:id="rId102"/>
  </p:handoutMasterIdLst>
  <p:sldIdLst>
    <p:sldId id="277" r:id="rId5"/>
    <p:sldId id="522" r:id="rId6"/>
    <p:sldId id="521" r:id="rId7"/>
    <p:sldId id="523" r:id="rId8"/>
    <p:sldId id="524" r:id="rId9"/>
    <p:sldId id="526" r:id="rId10"/>
    <p:sldId id="527" r:id="rId11"/>
    <p:sldId id="528" r:id="rId12"/>
    <p:sldId id="529" r:id="rId13"/>
    <p:sldId id="530" r:id="rId14"/>
    <p:sldId id="540" r:id="rId15"/>
    <p:sldId id="541" r:id="rId16"/>
    <p:sldId id="542" r:id="rId17"/>
    <p:sldId id="539" r:id="rId18"/>
    <p:sldId id="543" r:id="rId19"/>
    <p:sldId id="544" r:id="rId20"/>
    <p:sldId id="545" r:id="rId21"/>
    <p:sldId id="532" r:id="rId22"/>
    <p:sldId id="534" r:id="rId23"/>
    <p:sldId id="531" r:id="rId24"/>
    <p:sldId id="533" r:id="rId25"/>
    <p:sldId id="456" r:id="rId26"/>
    <p:sldId id="535" r:id="rId27"/>
    <p:sldId id="536" r:id="rId28"/>
    <p:sldId id="537" r:id="rId29"/>
    <p:sldId id="538" r:id="rId30"/>
    <p:sldId id="546" r:id="rId31"/>
    <p:sldId id="547" r:id="rId32"/>
    <p:sldId id="548" r:id="rId33"/>
    <p:sldId id="549" r:id="rId34"/>
    <p:sldId id="550" r:id="rId35"/>
    <p:sldId id="551" r:id="rId36"/>
    <p:sldId id="520" r:id="rId37"/>
    <p:sldId id="552" r:id="rId38"/>
    <p:sldId id="55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605" r:id="rId91"/>
    <p:sldId id="606" r:id="rId92"/>
    <p:sldId id="607" r:id="rId93"/>
    <p:sldId id="608" r:id="rId94"/>
    <p:sldId id="609" r:id="rId95"/>
    <p:sldId id="610" r:id="rId96"/>
    <p:sldId id="611" r:id="rId97"/>
    <p:sldId id="612" r:id="rId98"/>
    <p:sldId id="613" r:id="rId99"/>
    <p:sldId id="26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F7FF"/>
    <a:srgbClr val="FF447D"/>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1270" autoAdjust="0"/>
  </p:normalViewPr>
  <p:slideViewPr>
    <p:cSldViewPr snapToGrid="0">
      <p:cViewPr varScale="1">
        <p:scale>
          <a:sx n="50" d="100"/>
          <a:sy n="50" d="100"/>
        </p:scale>
        <p:origin x="357" y="3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6.emf"/><Relationship Id="rId1" Type="http://schemas.openxmlformats.org/officeDocument/2006/relationships/image" Target="../media/image45.emf"/><Relationship Id="rId4"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2.emf"/><Relationship Id="rId1" Type="http://schemas.openxmlformats.org/officeDocument/2006/relationships/image" Target="../media/image5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0.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2/27/2017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2/27/2017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a:t>
            </a:r>
            <a:r>
              <a:rPr lang="en-US" baseline="0" dirty="0"/>
              <a:t> in the definition of information.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Entropy.</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13</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following</a:t>
            </a:r>
            <a:r>
              <a:rPr lang="en-US" baseline="0" dirty="0"/>
              <a:t> the formula there. Just the definition up here applied to the case where the probabilities are p and 1-p.</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a:t>
            </a:r>
            <a:r>
              <a:rPr lang="en-US" baseline="0" dirty="0"/>
              <a:t> is 1, but we knew that.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15</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 is much smaller. Anytime</a:t>
            </a:r>
            <a:r>
              <a:rPr lang="en-US" baseline="0" dirty="0"/>
              <a:t> you have a very low probability in there, the entropy is going to be really low. Let’s relate this to your sort of usual intuition about entropy.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 of the probabilities are</a:t>
            </a:r>
            <a:r>
              <a:rPr lang="en-US" baseline="0" dirty="0"/>
              <a:t> close to 0, the entropy is close to 0, which is what we want.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18</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25</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love hate relationship</a:t>
            </a:r>
            <a:r>
              <a:rPr lang="en-US" baseline="0" dirty="0"/>
              <a:t> with decision trees. I’ll tell you the disadvantages later on. Let me first let you admire the nice things about them.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27</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28</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you’ve seen one splitting criteria you sort of get the idea, they are all very similar to information gain. They all have the same effect. Now there’s also the matter of pruning, which I thought would be somewhat repetitive to discuss here since I had gone through the splitting, but essentially the idea is that you calculate a quantity on the </a:t>
            </a:r>
            <a:r>
              <a:rPr lang="en-US" baseline="0" dirty="0" err="1"/>
              <a:t>unpruned</a:t>
            </a:r>
            <a:r>
              <a:rPr lang="en-US" baseline="0" dirty="0"/>
              <a:t> version and on the pruned version and you see which one is lower and split. In any case, luckily you never have to program any of that yourself, it’s all under the hood.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29</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30</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will want to keep a leaf</a:t>
            </a:r>
            <a:r>
              <a:rPr lang="en-US" baseline="0" dirty="0"/>
              <a:t> only if it has less than C errors. Otherwise it benefits you to remove the leaf. According to this criterion.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31</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can tell, I really dislike decision trees. My own research group has been working for years on alternatives to decision trees that are not greedy, not heuristic, and are nicely accurate. Maybe I’ll get to teach you about those methods when we get out of the intro level. In any case, use decision trees, but beware. </a:t>
            </a:r>
          </a:p>
          <a:p>
            <a:r>
              <a:rPr lang="en-US" baseline="0" dirty="0"/>
              <a:t>One major advantage of decision trees that I’m going to talk about shortly is the fact that you can boost them. In other words, you can combine a bunch of them to build something that is pretty robustly accurate, which is a boosted </a:t>
            </a:r>
            <a:r>
              <a:rPr lang="en-US" baseline="0"/>
              <a:t>decision tree. </a:t>
            </a:r>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a:p>
        </p:txBody>
      </p:sp>
    </p:spTree>
    <p:extLst>
      <p:ext uri="{BB962C8B-B14F-4D97-AF65-F5344CB8AC3E}">
        <p14:creationId xmlns:p14="http://schemas.microsoft.com/office/powerpoint/2010/main" val="3259179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2816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endParaRPr lang="en-US">
              <a:cs typeface="+mn-cs"/>
            </a:endParaRPr>
          </a:p>
        </p:txBody>
      </p:sp>
    </p:spTree>
    <p:extLst>
      <p:ext uri="{BB962C8B-B14F-4D97-AF65-F5344CB8AC3E}">
        <p14:creationId xmlns:p14="http://schemas.microsoft.com/office/powerpoint/2010/main" val="139855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We have to figure out how to ask the weak</a:t>
            </a:r>
            <a:r>
              <a:rPr lang="en-US" baseline="0" dirty="0">
                <a:cs typeface="+mn-cs"/>
              </a:rPr>
              <a:t> learning algorithm to create lots of different classifiers. </a:t>
            </a:r>
            <a:endParaRPr lang="en-US" dirty="0">
              <a:cs typeface="+mn-cs"/>
            </a:endParaRPr>
          </a:p>
        </p:txBody>
      </p:sp>
    </p:spTree>
    <p:extLst>
      <p:ext uri="{BB962C8B-B14F-4D97-AF65-F5344CB8AC3E}">
        <p14:creationId xmlns:p14="http://schemas.microsoft.com/office/powerpoint/2010/main" val="1121475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There were several boosting algorithms, but the most successful</a:t>
            </a:r>
            <a:r>
              <a:rPr lang="en-US" baseline="0" dirty="0">
                <a:cs typeface="+mn-cs"/>
              </a:rPr>
              <a:t> one is called </a:t>
            </a:r>
            <a:r>
              <a:rPr lang="en-US" baseline="0" dirty="0" err="1">
                <a:cs typeface="+mn-cs"/>
              </a:rPr>
              <a:t>AdaBoost</a:t>
            </a:r>
            <a:r>
              <a:rPr lang="en-US" baseline="0" dirty="0">
                <a:cs typeface="+mn-cs"/>
              </a:rPr>
              <a:t>, and I’ll talk about that one here. First I want to talk about the application that made boosting famous, which is the famous example of Viola and Jones in computer vision. </a:t>
            </a:r>
            <a:endParaRPr lang="en-US" dirty="0">
              <a:cs typeface="+mn-cs"/>
            </a:endParaRPr>
          </a:p>
        </p:txBody>
      </p:sp>
    </p:spTree>
    <p:extLst>
      <p:ext uri="{BB962C8B-B14F-4D97-AF65-F5344CB8AC3E}">
        <p14:creationId xmlns:p14="http://schemas.microsoft.com/office/powerpoint/2010/main" val="1533834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extLst>
      <p:ext uri="{BB962C8B-B14F-4D97-AF65-F5344CB8AC3E}">
        <p14:creationId xmlns:p14="http://schemas.microsoft.com/office/powerpoint/2010/main" val="3502256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4009211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4148856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397444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1177113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endParaRPr lang="en-US" dirty="0">
              <a:cs typeface="+mn-cs"/>
            </a:endParaRPr>
          </a:p>
        </p:txBody>
      </p:sp>
    </p:spTree>
    <p:extLst>
      <p:ext uri="{BB962C8B-B14F-4D97-AF65-F5344CB8AC3E}">
        <p14:creationId xmlns:p14="http://schemas.microsoft.com/office/powerpoint/2010/main" val="1851688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p>
          <a:p>
            <a:r>
              <a:rPr lang="en-US" sz="1200" kern="1200" dirty="0">
                <a:solidFill>
                  <a:schemeClr val="tx1"/>
                </a:solidFill>
                <a:latin typeface="+mn-lt"/>
                <a:ea typeface="+mn-ea"/>
                <a:cs typeface="+mn-cs"/>
              </a:rPr>
              <a:t>The eye region is darker than the upper-cheeks.</a:t>
            </a:r>
          </a:p>
          <a:p>
            <a:r>
              <a:rPr lang="en-US" sz="1200" kern="1200" dirty="0">
                <a:solidFill>
                  <a:schemeClr val="tx1"/>
                </a:solidFill>
                <a:latin typeface="+mn-lt"/>
                <a:ea typeface="+mn-ea"/>
                <a:cs typeface="+mn-cs"/>
              </a:rPr>
              <a:t>The nose bridge region is brighter than the eyes.</a:t>
            </a:r>
            <a:endParaRPr lang="en-US" dirty="0">
              <a:cs typeface="+mn-cs"/>
            </a:endParaRPr>
          </a:p>
        </p:txBody>
      </p:sp>
    </p:spTree>
    <p:extLst>
      <p:ext uri="{BB962C8B-B14F-4D97-AF65-F5344CB8AC3E}">
        <p14:creationId xmlns:p14="http://schemas.microsoft.com/office/powerpoint/2010/main" val="2059670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Because</a:t>
            </a:r>
            <a:r>
              <a:rPr lang="en-US" baseline="0" dirty="0">
                <a:cs typeface="+mn-cs"/>
              </a:rPr>
              <a:t> of course faces can be large in an image or they can be small. Now these are all *weak* classifiers since obviously none of them are really that much better than random guessing, but they are, in fact, better than random, which means if you combine them, you could get something really good.</a:t>
            </a:r>
            <a:endParaRPr lang="en-US" dirty="0">
              <a:cs typeface="+mn-cs"/>
            </a:endParaRPr>
          </a:p>
        </p:txBody>
      </p:sp>
    </p:spTree>
    <p:extLst>
      <p:ext uri="{BB962C8B-B14F-4D97-AF65-F5344CB8AC3E}">
        <p14:creationId xmlns:p14="http://schemas.microsoft.com/office/powerpoint/2010/main" val="3048806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And obviously</a:t>
            </a:r>
            <a:r>
              <a:rPr lang="en-US" baseline="0" dirty="0">
                <a:cs typeface="+mn-cs"/>
              </a:rPr>
              <a:t> the goal is to put these little boxes around people’s faces.</a:t>
            </a:r>
            <a:endParaRPr lang="en-US" dirty="0">
              <a:cs typeface="+mn-cs"/>
            </a:endParaRPr>
          </a:p>
        </p:txBody>
      </p:sp>
    </p:spTree>
    <p:extLst>
      <p:ext uri="{BB962C8B-B14F-4D97-AF65-F5344CB8AC3E}">
        <p14:creationId xmlns:p14="http://schemas.microsoft.com/office/powerpoint/2010/main" val="241263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you can see why</a:t>
            </a:r>
            <a:r>
              <a:rPr lang="en-US" baseline="0" dirty="0"/>
              <a:t> people like them so much</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a:t>
            </a:fld>
            <a:endParaRPr lang="en-US"/>
          </a:p>
        </p:txBody>
      </p:sp>
    </p:spTree>
    <p:extLst>
      <p:ext uri="{BB962C8B-B14F-4D97-AF65-F5344CB8AC3E}">
        <p14:creationId xmlns:p14="http://schemas.microsoft.com/office/powerpoint/2010/main" val="571194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www.cs.princeton.edu</a:t>
            </a:r>
            <a:r>
              <a:rPr lang="en-US" dirty="0"/>
              <a:t>/courses/archive/spring07/cos424/papers/boosting-</a:t>
            </a:r>
            <a:r>
              <a:rPr lang="en-US" dirty="0" err="1"/>
              <a:t>survey.pdf</a:t>
            </a:r>
            <a:endParaRPr lang="en-US" dirty="0"/>
          </a:p>
          <a:p>
            <a:r>
              <a:rPr lang="en-US" dirty="0"/>
              <a:t>I’ll tell you how</a:t>
            </a:r>
            <a:r>
              <a:rPr lang="en-US" baseline="0" dirty="0"/>
              <a:t> to get the alpha’s later on.</a:t>
            </a:r>
            <a:endParaRPr lang="en-US" dirty="0"/>
          </a:p>
          <a:p>
            <a:r>
              <a:rPr lang="en-US" dirty="0"/>
              <a:t>The effect of the weight</a:t>
            </a:r>
            <a:r>
              <a:rPr lang="en-US" baseline="0" dirty="0"/>
              <a:t> update is that it increases the weights on the misclassified points and decreases the weights on the correctly classified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47</a:t>
            </a:fld>
            <a:endParaRPr lang="en-US"/>
          </a:p>
        </p:txBody>
      </p:sp>
    </p:spTree>
    <p:extLst>
      <p:ext uri="{BB962C8B-B14F-4D97-AF65-F5344CB8AC3E}">
        <p14:creationId xmlns:p14="http://schemas.microsoft.com/office/powerpoint/2010/main" val="1376923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Our weak classifiers are only allowed to be lines</a:t>
            </a:r>
            <a:r>
              <a:rPr lang="en-US" baseline="0" dirty="0">
                <a:cs typeface="+mn-cs"/>
              </a:rPr>
              <a:t> that are either horizontal or vertical in this example.</a:t>
            </a:r>
            <a:endParaRPr lang="en-US" dirty="0">
              <a:cs typeface="+mn-cs"/>
            </a:endParaRPr>
          </a:p>
        </p:txBody>
      </p:sp>
    </p:spTree>
    <p:extLst>
      <p:ext uri="{BB962C8B-B14F-4D97-AF65-F5344CB8AC3E}">
        <p14:creationId xmlns:p14="http://schemas.microsoft.com/office/powerpoint/2010/main" val="2806322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Ok which points were misclassified?</a:t>
            </a:r>
            <a:r>
              <a:rPr lang="en-US" baseline="0" dirty="0">
                <a:cs typeface="+mn-cs"/>
              </a:rPr>
              <a:t> The three up there.</a:t>
            </a:r>
            <a:endParaRPr lang="en-US" dirty="0">
              <a:cs typeface="+mn-cs"/>
            </a:endParaRPr>
          </a:p>
        </p:txBody>
      </p:sp>
    </p:spTree>
    <p:extLst>
      <p:ext uri="{BB962C8B-B14F-4D97-AF65-F5344CB8AC3E}">
        <p14:creationId xmlns:p14="http://schemas.microsoft.com/office/powerpoint/2010/main" val="3305241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a:t>
            </a:r>
          </a:p>
          <a:p>
            <a:pPr defTabSz="914400">
              <a:defRPr/>
            </a:pPr>
            <a:r>
              <a:rPr lang="en-US" baseline="0" dirty="0">
                <a:cs typeface="+mn-cs"/>
              </a:rPr>
              <a:t>Before I do the next round, I have to choose the coefficient for this weak classifier, which is going to determine how much it contributes to the final combined classifier. I will tell you how to get it shortly officially, but I’ll tell you now that the weight depends on how well the weak classifier performs on that round. So here, the weak classifier missed three points that had reasonable weights, so it won’t get a high coefficient.</a:t>
            </a:r>
          </a:p>
          <a:p>
            <a:pPr defTabSz="914400">
              <a:defRPr/>
            </a:pPr>
            <a:r>
              <a:rPr lang="en-US" baseline="0" dirty="0">
                <a:cs typeface="+mn-cs"/>
              </a:rPr>
              <a:t>So let’s do the next round.</a:t>
            </a:r>
            <a:endParaRPr lang="en-US" dirty="0">
              <a:cs typeface="+mn-cs"/>
            </a:endParaRPr>
          </a:p>
        </p:txBody>
      </p:sp>
    </p:spTree>
    <p:extLst>
      <p:ext uri="{BB962C8B-B14F-4D97-AF65-F5344CB8AC3E}">
        <p14:creationId xmlns:p14="http://schemas.microsoft.com/office/powerpoint/2010/main" val="2135530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So let’s do the next round.</a:t>
            </a:r>
            <a:endParaRPr lang="en-US" dirty="0">
              <a:cs typeface="+mn-cs"/>
            </a:endParaRPr>
          </a:p>
        </p:txBody>
      </p:sp>
    </p:spTree>
    <p:extLst>
      <p:ext uri="{BB962C8B-B14F-4D97-AF65-F5344CB8AC3E}">
        <p14:creationId xmlns:p14="http://schemas.microsoft.com/office/powerpoint/2010/main" val="21604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Yes it gets those points</a:t>
            </a:r>
            <a:r>
              <a:rPr lang="en-US" baseline="0" dirty="0">
                <a:cs typeface="+mn-cs"/>
              </a:rPr>
              <a:t> right this time, but it sacrifices the three negative ones below it.</a:t>
            </a:r>
            <a:endParaRPr lang="en-US" dirty="0">
              <a:cs typeface="+mn-cs"/>
            </a:endParaRPr>
          </a:p>
        </p:txBody>
      </p:sp>
    </p:spTree>
    <p:extLst>
      <p:ext uri="{BB962C8B-B14F-4D97-AF65-F5344CB8AC3E}">
        <p14:creationId xmlns:p14="http://schemas.microsoft.com/office/powerpoint/2010/main" val="641391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See this time the coefficient</a:t>
            </a:r>
            <a:r>
              <a:rPr lang="en-US" baseline="0" dirty="0">
                <a:cs typeface="+mn-cs"/>
              </a:rPr>
              <a:t> is higher because it got those three positives right that had high weights.</a:t>
            </a:r>
            <a:endParaRPr lang="en-US" dirty="0">
              <a:cs typeface="+mn-cs"/>
            </a:endParaRPr>
          </a:p>
        </p:txBody>
      </p:sp>
    </p:spTree>
    <p:extLst>
      <p:ext uri="{BB962C8B-B14F-4D97-AF65-F5344CB8AC3E}">
        <p14:creationId xmlns:p14="http://schemas.microsoft.com/office/powerpoint/2010/main" val="1948687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Let’s see what it does now.</a:t>
            </a:r>
          </a:p>
        </p:txBody>
      </p:sp>
    </p:spTree>
    <p:extLst>
      <p:ext uri="{BB962C8B-B14F-4D97-AF65-F5344CB8AC3E}">
        <p14:creationId xmlns:p14="http://schemas.microsoft.com/office/powerpoint/2010/main" val="2394734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Now it got all the high weighted points</a:t>
            </a:r>
            <a:r>
              <a:rPr lang="en-US" baseline="0" dirty="0">
                <a:cs typeface="+mn-cs"/>
              </a:rPr>
              <a:t> correct so this classifier gets to contribute a lot to the final combined one.</a:t>
            </a:r>
            <a:endParaRPr lang="en-US" dirty="0">
              <a:cs typeface="+mn-cs"/>
            </a:endParaRPr>
          </a:p>
        </p:txBody>
      </p:sp>
    </p:spTree>
    <p:extLst>
      <p:ext uri="{BB962C8B-B14F-4D97-AF65-F5344CB8AC3E}">
        <p14:creationId xmlns:p14="http://schemas.microsoft.com/office/powerpoint/2010/main" val="3228941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endParaRPr lang="en-US">
              <a:cs typeface="+mn-cs"/>
            </a:endParaRPr>
          </a:p>
        </p:txBody>
      </p:sp>
    </p:spTree>
    <p:extLst>
      <p:ext uri="{BB962C8B-B14F-4D97-AF65-F5344CB8AC3E}">
        <p14:creationId xmlns:p14="http://schemas.microsoft.com/office/powerpoint/2010/main" val="314436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not. It’s really what I call a hack. But it works really well. I have to warn you that C4.5 and CART are not elegant by any means that I</a:t>
            </a:r>
          </a:p>
          <a:p>
            <a:r>
              <a:rPr lang="en-US" sz="1200" b="0" i="0" u="none" strike="noStrike" kern="1200" baseline="0" dirty="0">
                <a:solidFill>
                  <a:schemeClr val="tx1"/>
                </a:solidFill>
                <a:latin typeface="+mn-lt"/>
                <a:ea typeface="+mn-ea"/>
                <a:cs typeface="+mn-cs"/>
              </a:rPr>
              <a:t>can dene elegant. But the resulting trees can be very elegant. Plus there are</a:t>
            </a:r>
          </a:p>
          <a:p>
            <a:r>
              <a:rPr lang="en-US" sz="1200" b="0" i="0" u="none" strike="noStrike" kern="1200" baseline="0" dirty="0">
                <a:solidFill>
                  <a:schemeClr val="tx1"/>
                </a:solidFill>
                <a:latin typeface="+mn-lt"/>
                <a:ea typeface="+mn-ea"/>
                <a:cs typeface="+mn-cs"/>
              </a:rPr>
              <a:t>2 of the top 10 algorithms in data mining that are decision tree algorithms! So</a:t>
            </a:r>
          </a:p>
          <a:p>
            <a:r>
              <a:rPr lang="en-US" sz="1200" b="0" i="0" u="none" strike="noStrike" kern="1200" baseline="0" dirty="0">
                <a:solidFill>
                  <a:schemeClr val="tx1"/>
                </a:solidFill>
                <a:latin typeface="+mn-lt"/>
                <a:ea typeface="+mn-ea"/>
                <a:cs typeface="+mn-cs"/>
              </a:rPr>
              <a:t>it's worth it for us to know what's under the hood... even though, well... let's</a:t>
            </a:r>
          </a:p>
          <a:p>
            <a:r>
              <a:rPr lang="en-US" sz="1200" b="0" i="0" u="none" strike="noStrike" kern="1200" baseline="0" dirty="0">
                <a:solidFill>
                  <a:schemeClr val="tx1"/>
                </a:solidFill>
                <a:latin typeface="+mn-lt"/>
                <a:ea typeface="+mn-ea"/>
                <a:cs typeface="+mn-cs"/>
              </a:rPr>
              <a:t>just say it </a:t>
            </a:r>
            <a:r>
              <a:rPr lang="en-US" sz="1200" b="0" i="0" u="none" strike="noStrike" kern="1200" baseline="0" dirty="0" err="1">
                <a:solidFill>
                  <a:schemeClr val="tx1"/>
                </a:solidFill>
                <a:latin typeface="+mn-lt"/>
                <a:ea typeface="+mn-ea"/>
                <a:cs typeface="+mn-cs"/>
              </a:rPr>
              <a:t>ain't</a:t>
            </a:r>
            <a:r>
              <a:rPr lang="en-US" sz="1200" b="0" i="0" u="none" strike="noStrike" kern="1200" baseline="0" dirty="0">
                <a:solidFill>
                  <a:schemeClr val="tx1"/>
                </a:solidFill>
                <a:latin typeface="+mn-lt"/>
                <a:ea typeface="+mn-ea"/>
                <a:cs typeface="+mn-cs"/>
              </a:rPr>
              <a:t> pretty.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ascent is. The idea with coordinate descent is that you must go along the coordinates. For instance if you’re on a street, you cannot cut through a house. You have to only go in certain directions.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58</a:t>
            </a:fld>
            <a:endParaRPr lang="en-US"/>
          </a:p>
        </p:txBody>
      </p:sp>
    </p:spTree>
    <p:extLst>
      <p:ext uri="{BB962C8B-B14F-4D97-AF65-F5344CB8AC3E}">
        <p14:creationId xmlns:p14="http://schemas.microsoft.com/office/powerpoint/2010/main" val="3911179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you’re at that blue</a:t>
            </a:r>
            <a:r>
              <a:rPr lang="en-US" baseline="0" dirty="0"/>
              <a:t> dot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59</a:t>
            </a:fld>
            <a:endParaRPr lang="en-US"/>
          </a:p>
        </p:txBody>
      </p:sp>
    </p:spTree>
    <p:extLst>
      <p:ext uri="{BB962C8B-B14F-4D97-AF65-F5344CB8AC3E}">
        <p14:creationId xmlns:p14="http://schemas.microsoft.com/office/powerpoint/2010/main" val="4222329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descent is.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61</a:t>
            </a:fld>
            <a:endParaRPr lang="en-US"/>
          </a:p>
        </p:txBody>
      </p:sp>
    </p:spTree>
    <p:extLst>
      <p:ext uri="{BB962C8B-B14F-4D97-AF65-F5344CB8AC3E}">
        <p14:creationId xmlns:p14="http://schemas.microsoft.com/office/powerpoint/2010/main" val="3192651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arrive at</a:t>
            </a:r>
            <a:r>
              <a:rPr lang="en-US" baseline="0" dirty="0"/>
              <a:t> this code another way, using the idea of coordinate descent. Let me first tell you what the hill is that </a:t>
            </a:r>
            <a:r>
              <a:rPr lang="en-US" baseline="0" dirty="0" err="1"/>
              <a:t>AdaBoost</a:t>
            </a:r>
            <a:r>
              <a:rPr lang="en-US" baseline="0" dirty="0"/>
              <a:t> is climbing. Actually in the picture we’re climbing up but </a:t>
            </a:r>
            <a:r>
              <a:rPr lang="en-US" baseline="0" dirty="0" err="1"/>
              <a:t>AdaBoost</a:t>
            </a:r>
            <a:r>
              <a:rPr lang="en-US" baseline="0" dirty="0"/>
              <a:t> climbs down into a valley, so it’s coordinate descent rather than coordinate ascent.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62</a:t>
            </a:fld>
            <a:endParaRPr lang="en-US"/>
          </a:p>
        </p:txBody>
      </p:sp>
    </p:spTree>
    <p:extLst>
      <p:ext uri="{BB962C8B-B14F-4D97-AF65-F5344CB8AC3E}">
        <p14:creationId xmlns:p14="http://schemas.microsoft.com/office/powerpoint/2010/main" val="1107889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I’m just going to write this function another way, which is like this. So we lose one point if </a:t>
            </a:r>
            <a:r>
              <a:rPr kumimoji="0" lang="en-US" sz="1200" b="0" i="0" u="none" strike="noStrike" kern="0" cap="none" spc="0" normalizeH="0" noProof="0" dirty="0" err="1">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yf</a:t>
            </a:r>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is less than 0, and</a:t>
            </a:r>
            <a:r>
              <a:rPr kumimoji="0" lang="en-US" sz="1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otherwise we lose no points. This is the classic 0-1 loss, just tells you whether your classifier is right or wrong. This is called a loss function. There are other loss functions too. This one is nice but it’s problematic because it’s not smooth, and we have issues with things that are not smooth in machine learning. Let’s try some more loss functions. While we’re doing this</a:t>
            </a:r>
            <a:r>
              <a:rPr kumimoji="0" lang="is-IS" sz="1200" b="0" i="0" u="none" strike="noStrike" kern="0" cap="none" spc="0" normalizeH="0" baseline="0" noProof="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a:t>
            </a:r>
            <a:endParaRPr lang="en-US" baseline="0" dirty="0"/>
          </a:p>
          <a:p>
            <a:endParaRPr lang="en-US" baseline="0" dirty="0"/>
          </a:p>
          <a:p>
            <a:r>
              <a:rPr lang="en-US" baseline="0" dirty="0"/>
              <a:t>----</a:t>
            </a:r>
          </a:p>
          <a:p>
            <a:r>
              <a:rPr lang="en-US" baseline="0" dirty="0"/>
              <a:t>Why are those equal?</a:t>
            </a:r>
            <a:endParaRPr lang="en-US" dirty="0"/>
          </a:p>
          <a:p>
            <a:r>
              <a:rPr lang="en-US" baseline="0" dirty="0"/>
              <a:t>Think about it. There are only a few possibilities. If y is positive and f is positive, then we don’t make a mistake, and the top is 0. </a:t>
            </a:r>
            <a:r>
              <a:rPr lang="en-US" baseline="0" dirty="0" err="1"/>
              <a:t>yf</a:t>
            </a:r>
            <a:r>
              <a:rPr lang="en-US" baseline="0" dirty="0"/>
              <a:t> is positive, not negative, so the bottom is 0. </a:t>
            </a:r>
          </a:p>
          <a:p>
            <a:r>
              <a:rPr lang="en-US" baseline="0" dirty="0"/>
              <a:t>If y and f are both negative, then we don’t make a mistake, the top is 0 and and </a:t>
            </a:r>
            <a:r>
              <a:rPr lang="en-US" baseline="0" dirty="0" err="1"/>
              <a:t>yf</a:t>
            </a:r>
            <a:r>
              <a:rPr lang="en-US" baseline="0" dirty="0"/>
              <a:t> is positive again.</a:t>
            </a:r>
          </a:p>
          <a:p>
            <a:r>
              <a:rPr lang="en-US" baseline="0" dirty="0"/>
              <a:t>If y is positive and f is negative, then we make a mistake, we lose a point up here, and we also lose a point down here because y times f is negative.</a:t>
            </a:r>
          </a:p>
          <a:p>
            <a:r>
              <a:rPr lang="en-US" baseline="0" dirty="0"/>
              <a:t>Same thing if y is negative and f is positive.</a:t>
            </a:r>
          </a:p>
          <a:p>
            <a:r>
              <a:rPr lang="en-US" baseline="0" dirty="0"/>
              <a:t>So these logical expressions are equal to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63</a:t>
            </a:fld>
            <a:endParaRPr lang="en-US"/>
          </a:p>
        </p:txBody>
      </p:sp>
    </p:spTree>
    <p:extLst>
      <p:ext uri="{BB962C8B-B14F-4D97-AF65-F5344CB8AC3E}">
        <p14:creationId xmlns:p14="http://schemas.microsoft.com/office/powerpoint/2010/main" val="4150303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64</a:t>
            </a:fld>
            <a:endParaRPr lang="en-US"/>
          </a:p>
        </p:txBody>
      </p:sp>
    </p:spTree>
    <p:extLst>
      <p:ext uri="{BB962C8B-B14F-4D97-AF65-F5344CB8AC3E}">
        <p14:creationId xmlns:p14="http://schemas.microsoft.com/office/powerpoint/2010/main" val="120700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a:p>
        </p:txBody>
      </p:sp>
    </p:spTree>
    <p:extLst>
      <p:ext uri="{BB962C8B-B14F-4D97-AF65-F5344CB8AC3E}">
        <p14:creationId xmlns:p14="http://schemas.microsoft.com/office/powerpoint/2010/main" val="1207764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descent is.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a:p>
        </p:txBody>
      </p:sp>
    </p:spTree>
    <p:extLst>
      <p:ext uri="{BB962C8B-B14F-4D97-AF65-F5344CB8AC3E}">
        <p14:creationId xmlns:p14="http://schemas.microsoft.com/office/powerpoint/2010/main" val="872658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a:p>
        </p:txBody>
      </p:sp>
    </p:spTree>
    <p:extLst>
      <p:ext uri="{BB962C8B-B14F-4D97-AF65-F5344CB8AC3E}">
        <p14:creationId xmlns:p14="http://schemas.microsoft.com/office/powerpoint/2010/main" val="3960278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233"/>
                </a:solidFill>
              </a:rPr>
              <a:t>The “direction” is the weak classifier chosen by the weak learning algorithm.</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a:p>
        </p:txBody>
      </p:sp>
    </p:spTree>
    <p:extLst>
      <p:ext uri="{BB962C8B-B14F-4D97-AF65-F5344CB8AC3E}">
        <p14:creationId xmlns:p14="http://schemas.microsoft.com/office/powerpoint/2010/main" val="280283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obvious</a:t>
            </a:r>
            <a:r>
              <a:rPr lang="en-US" baseline="0" dirty="0"/>
              <a:t> here, because Genre tells us pretty much nothing by itself. You have an equal number of customers waiting and not waiting in each of the four types.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a:t>
            </a:fld>
            <a:endParaRPr lang="en-US"/>
          </a:p>
        </p:txBody>
      </p:sp>
    </p:spTree>
    <p:extLst>
      <p:ext uri="{BB962C8B-B14F-4D97-AF65-F5344CB8AC3E}">
        <p14:creationId xmlns:p14="http://schemas.microsoft.com/office/powerpoint/2010/main" val="1273654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actually choosing</a:t>
            </a:r>
            <a:r>
              <a:rPr lang="en-US" baseline="0" dirty="0"/>
              <a:t> the steepest route up the hill.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a:p>
        </p:txBody>
      </p:sp>
    </p:spTree>
    <p:extLst>
      <p:ext uri="{BB962C8B-B14F-4D97-AF65-F5344CB8AC3E}">
        <p14:creationId xmlns:p14="http://schemas.microsoft.com/office/powerpoint/2010/main" val="42631400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233"/>
                </a:solidFill>
              </a:rPr>
              <a:t>The “direction” is the weak classifier chosen by the weak learning algorithm. So this step is done exactly</a:t>
            </a:r>
            <a:r>
              <a:rPr lang="en-US" sz="1200" baseline="0" dirty="0">
                <a:solidFill>
                  <a:srgbClr val="007233"/>
                </a:solidFill>
              </a:rPr>
              <a:t> by the weak learning algorithm. And if it doesn’t choose exactly the best weak classifier, that’s ok. It still provably works under most conditions. Now we have to choose how far we want to walk along that direction.</a:t>
            </a:r>
            <a:endParaRPr lang="en-US" sz="1200" dirty="0">
              <a:solidFill>
                <a:srgbClr val="007233"/>
              </a:solidFill>
            </a:endParaRP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70</a:t>
            </a:fld>
            <a:endParaRPr lang="en-US"/>
          </a:p>
        </p:txBody>
      </p:sp>
    </p:spTree>
    <p:extLst>
      <p:ext uri="{BB962C8B-B14F-4D97-AF65-F5344CB8AC3E}">
        <p14:creationId xmlns:p14="http://schemas.microsoft.com/office/powerpoint/2010/main" val="3972370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same as choosing the coefficient alpha.</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71</a:t>
            </a:fld>
            <a:endParaRPr lang="en-US"/>
          </a:p>
        </p:txBody>
      </p:sp>
    </p:spTree>
    <p:extLst>
      <p:ext uri="{BB962C8B-B14F-4D97-AF65-F5344CB8AC3E}">
        <p14:creationId xmlns:p14="http://schemas.microsoft.com/office/powerpoint/2010/main" val="4088694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far do we</a:t>
            </a:r>
            <a:r>
              <a:rPr lang="en-US" baseline="0" dirty="0"/>
              <a:t> really want to walk up the hill? We want to keep going all the way up the hill if we can, until it doesn’t benefit us to go any farther. So we want to solve a 1 dimensional optimization problem, where is the </a:t>
            </a:r>
            <a:r>
              <a:rPr lang="en-US" baseline="0" dirty="0" err="1"/>
              <a:t>maximizer</a:t>
            </a:r>
            <a:r>
              <a:rPr lang="en-US" baseline="0" dirty="0"/>
              <a:t> of the function just along that one dimension that we’ve chosen.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a:p>
        </p:txBody>
      </p:sp>
    </p:spTree>
    <p:extLst>
      <p:ext uri="{BB962C8B-B14F-4D97-AF65-F5344CB8AC3E}">
        <p14:creationId xmlns:p14="http://schemas.microsoft.com/office/powerpoint/2010/main" val="841296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a:p>
        </p:txBody>
      </p:sp>
    </p:spTree>
    <p:extLst>
      <p:ext uri="{BB962C8B-B14F-4D97-AF65-F5344CB8AC3E}">
        <p14:creationId xmlns:p14="http://schemas.microsoft.com/office/powerpoint/2010/main" val="3918269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a:p>
        </p:txBody>
      </p:sp>
    </p:spTree>
    <p:extLst>
      <p:ext uri="{BB962C8B-B14F-4D97-AF65-F5344CB8AC3E}">
        <p14:creationId xmlns:p14="http://schemas.microsoft.com/office/powerpoint/2010/main" val="3467155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hopefully that gives you a little more perspective</a:t>
            </a:r>
            <a:r>
              <a:rPr lang="en-US" baseline="0" dirty="0"/>
              <a:t> on why </a:t>
            </a:r>
            <a:r>
              <a:rPr lang="en-US" baseline="0" dirty="0" err="1"/>
              <a:t>Adaboost</a:t>
            </a:r>
            <a:r>
              <a:rPr lang="en-US" baseline="0" dirty="0"/>
              <a:t> works. It’s just doing coordinate descent on the exponential loss. The weak learning algorithm tells you what direction to go in (the steepest one), and the coefficients are just how far we want to move in that direction, and the weight update just makes the computation of the best direction easier for the next round.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a:p>
        </p:txBody>
      </p:sp>
    </p:spTree>
    <p:extLst>
      <p:ext uri="{BB962C8B-B14F-4D97-AF65-F5344CB8AC3E}">
        <p14:creationId xmlns:p14="http://schemas.microsoft.com/office/powerpoint/2010/main" val="619547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decision</a:t>
            </a:r>
            <a:r>
              <a:rPr lang="en-US" baseline="0" dirty="0"/>
              <a:t> trees make great weak learning algorithms. BDT are probably the most reliable classification method out there right now. There was a study done by </a:t>
            </a:r>
            <a:r>
              <a:rPr lang="en-US" baseline="0" dirty="0" err="1"/>
              <a:t>Caruana</a:t>
            </a:r>
            <a:r>
              <a:rPr lang="en-US" baseline="0" dirty="0"/>
              <a:t> and </a:t>
            </a:r>
            <a:r>
              <a:rPr lang="en-US" baseline="0" dirty="0" err="1"/>
              <a:t>Niculescu</a:t>
            </a:r>
            <a:r>
              <a:rPr lang="en-US" baseline="0" dirty="0"/>
              <a:t> </a:t>
            </a:r>
            <a:r>
              <a:rPr lang="en-US" baseline="0" dirty="0" err="1"/>
              <a:t>Mizil</a:t>
            </a:r>
            <a:r>
              <a:rPr lang="en-US" baseline="0" dirty="0"/>
              <a:t> several years ago, and they declared BDT the best one.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76</a:t>
            </a:fld>
            <a:endParaRPr lang="en-US"/>
          </a:p>
        </p:txBody>
      </p:sp>
    </p:spTree>
    <p:extLst>
      <p:ext uri="{BB962C8B-B14F-4D97-AF65-F5344CB8AC3E}">
        <p14:creationId xmlns:p14="http://schemas.microsoft.com/office/powerpoint/2010/main" val="2077247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a:t>
            </a:r>
            <a:r>
              <a:rPr lang="en-US" baseline="0" dirty="0"/>
              <a:t> have very different sorts of philosophies even though what you end up with at the end is pretty similar, which is a bunch of </a:t>
            </a:r>
            <a:r>
              <a:rPr lang="en-US" baseline="0" dirty="0" err="1"/>
              <a:t>overfitted</a:t>
            </a:r>
            <a:r>
              <a:rPr lang="en-US" baseline="0" dirty="0"/>
              <a:t> heuristic trees, combined in some way. The philosophy behind decision forests is to average everything to reduce variance. The approach behind boosting tries to minimize bias and make the model more accurate, but ends up reducing variance anyway because the trees that it generates tend to be diverse because of all the reweighting. Anyway, I would say those are two of the most powerful black box machines learning methods out there right now.</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a:p>
        </p:txBody>
      </p:sp>
    </p:spTree>
    <p:extLst>
      <p:ext uri="{BB962C8B-B14F-4D97-AF65-F5344CB8AC3E}">
        <p14:creationId xmlns:p14="http://schemas.microsoft.com/office/powerpoint/2010/main" val="2330571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Rated at the top of the ML algorithms</a:t>
            </a:r>
            <a:r>
              <a:rPr lang="en-US" baseline="0" dirty="0"/>
              <a:t> on empirical performance. </a:t>
            </a:r>
            <a:r>
              <a:rPr lang="en-US" dirty="0"/>
              <a:t>Kind</a:t>
            </a:r>
            <a:r>
              <a:rPr lang="en-US" baseline="0" dirty="0"/>
              <a:t> of slow.</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a:p>
        </p:txBody>
      </p:sp>
    </p:spTree>
    <p:extLst>
      <p:ext uri="{BB962C8B-B14F-4D97-AF65-F5344CB8AC3E}">
        <p14:creationId xmlns:p14="http://schemas.microsoft.com/office/powerpoint/2010/main" val="141484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obvious</a:t>
            </a:r>
            <a:r>
              <a:rPr lang="en-US" baseline="0" dirty="0"/>
              <a:t> here, because Type tells us pretty much nothing by itself. You have an equal number of customers waiting and not waiting in each of the four types.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a:p>
        </p:txBody>
      </p:sp>
    </p:spTree>
    <p:extLst>
      <p:ext uri="{BB962C8B-B14F-4D97-AF65-F5344CB8AC3E}">
        <p14:creationId xmlns:p14="http://schemas.microsoft.com/office/powerpoint/2010/main" val="1273654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579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to better generalization. Let’s say you want to know whether you should get surgery. You ask your doctor, and she says you should get it. Do you trust that? Even if the doctor is good you might not trust that one doctor. What if instead you could ask 10 equally good doctors all trained at different places and 8 of them said you should get it. Perhaps that’s much more trustworthy than just asking the one doctor. That’s the idea behind decision forests.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a:p>
        </p:txBody>
      </p:sp>
    </p:spTree>
    <p:extLst>
      <p:ext uri="{BB962C8B-B14F-4D97-AF65-F5344CB8AC3E}">
        <p14:creationId xmlns:p14="http://schemas.microsoft.com/office/powerpoint/2010/main" val="4138682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a:p>
        </p:txBody>
      </p:sp>
    </p:spTree>
    <p:extLst>
      <p:ext uri="{BB962C8B-B14F-4D97-AF65-F5344CB8AC3E}">
        <p14:creationId xmlns:p14="http://schemas.microsoft.com/office/powerpoint/2010/main" val="4136061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up with these choices.</a:t>
            </a:r>
            <a:r>
              <a:rPr lang="en-US" baseline="0" dirty="0"/>
              <a:t> So the reason for the bootstrap samples and considering m features is to make all the trees look different from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a:p>
        </p:txBody>
      </p:sp>
    </p:spTree>
    <p:extLst>
      <p:ext uri="{BB962C8B-B14F-4D97-AF65-F5344CB8AC3E}">
        <p14:creationId xmlns:p14="http://schemas.microsoft.com/office/powerpoint/2010/main" val="3583387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a:p>
        </p:txBody>
      </p:sp>
    </p:spTree>
    <p:extLst>
      <p:ext uri="{BB962C8B-B14F-4D97-AF65-F5344CB8AC3E}">
        <p14:creationId xmlns:p14="http://schemas.microsoft.com/office/powerpoint/2010/main" val="17227641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a:p>
        </p:txBody>
      </p:sp>
    </p:spTree>
    <p:extLst>
      <p:ext uri="{BB962C8B-B14F-4D97-AF65-F5344CB8AC3E}">
        <p14:creationId xmlns:p14="http://schemas.microsoft.com/office/powerpoint/2010/main" val="1031774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a:p>
        </p:txBody>
      </p:sp>
    </p:spTree>
    <p:extLst>
      <p:ext uri="{BB962C8B-B14F-4D97-AF65-F5344CB8AC3E}">
        <p14:creationId xmlns:p14="http://schemas.microsoft.com/office/powerpoint/2010/main" val="9414997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a:p>
        </p:txBody>
      </p:sp>
    </p:spTree>
    <p:extLst>
      <p:ext uri="{BB962C8B-B14F-4D97-AF65-F5344CB8AC3E}">
        <p14:creationId xmlns:p14="http://schemas.microsoft.com/office/powerpoint/2010/main" val="3124420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a:p>
        </p:txBody>
      </p:sp>
    </p:spTree>
    <p:extLst>
      <p:ext uri="{BB962C8B-B14F-4D97-AF65-F5344CB8AC3E}">
        <p14:creationId xmlns:p14="http://schemas.microsoft.com/office/powerpoint/2010/main" val="901092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a:t>
            </a:r>
            <a:r>
              <a:rPr lang="en-US" baseline="0" dirty="0"/>
              <a:t> RF is pretty neat. You grow a whole bunch of totally </a:t>
            </a:r>
            <a:r>
              <a:rPr lang="en-US" baseline="0" dirty="0" err="1"/>
              <a:t>overfitted</a:t>
            </a:r>
            <a:r>
              <a:rPr lang="en-US" baseline="0" dirty="0"/>
              <a:t> heuristic models and average their votes all together. How cool is that?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a:p>
        </p:txBody>
      </p:sp>
    </p:spTree>
    <p:extLst>
      <p:ext uri="{BB962C8B-B14F-4D97-AF65-F5344CB8AC3E}">
        <p14:creationId xmlns:p14="http://schemas.microsoft.com/office/powerpoint/2010/main" val="191724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 of the probabilities are</a:t>
            </a:r>
            <a:r>
              <a:rPr lang="en-US" baseline="0" dirty="0"/>
              <a:t> close to 0, the entropy is close to 0, which is what we want.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just using the definition of what</a:t>
            </a:r>
            <a:r>
              <a:rPr lang="en-US" baseline="0" dirty="0"/>
              <a:t> an average is. So that’s fine. You just weight the information values by their probabilities of </a:t>
            </a:r>
            <a:r>
              <a:rPr lang="en-US" baseline="0" dirty="0" err="1"/>
              <a:t>occuring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a:p>
        </p:txBody>
      </p:sp>
    </p:spTree>
    <p:extLst>
      <p:ext uri="{BB962C8B-B14F-4D97-AF65-F5344CB8AC3E}">
        <p14:creationId xmlns:p14="http://schemas.microsoft.com/office/powerpoint/2010/main" val="1643934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Times"/>
              <a:cs typeface="Times"/>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Sego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53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Times"/>
                <a:ea typeface="Times"/>
                <a:cs typeface="Times"/>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Times"/>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2" r:id="rId10"/>
  </p:sldLayoutIdLst>
  <p:txStyles>
    <p:titleStyle>
      <a:lvl1pPr algn="l" defTabSz="914088" rtl="0" eaLnBrk="1" latinLnBrk="0" hangingPunct="1">
        <a:lnSpc>
          <a:spcPct val="80000"/>
        </a:lnSpc>
        <a:spcBef>
          <a:spcPct val="0"/>
        </a:spcBef>
        <a:buNone/>
        <a:defRPr sz="4400" kern="1200">
          <a:solidFill>
            <a:schemeClr val="tx1"/>
          </a:solidFill>
          <a:latin typeface="Times"/>
          <a:ea typeface="Times"/>
          <a:cs typeface="Times"/>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8.xml"/><Relationship Id="rId7" Type="http://schemas.openxmlformats.org/officeDocument/2006/relationships/oleObject" Target="../embeddings/oleObject2.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oleObject" Target="../embeddings/oleObject4.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9.xml"/><Relationship Id="rId7" Type="http://schemas.openxmlformats.org/officeDocument/2006/relationships/oleObject" Target="../embeddings/oleObject6.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2.png"/><Relationship Id="rId11" Type="http://schemas.openxmlformats.org/officeDocument/2006/relationships/oleObject" Target="../embeddings/oleObject8.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10.xml"/><Relationship Id="rId7" Type="http://schemas.openxmlformats.org/officeDocument/2006/relationships/oleObject" Target="../embeddings/oleObject10.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2.png"/><Relationship Id="rId11" Type="http://schemas.openxmlformats.org/officeDocument/2006/relationships/oleObject" Target="../embeddings/oleObject12.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1.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2.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0.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3.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4.xml"/><Relationship Id="rId7" Type="http://schemas.openxmlformats.org/officeDocument/2006/relationships/image" Target="../media/image9.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6.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0.emf"/></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5.xml"/><Relationship Id="rId7"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30.bin"/><Relationship Id="rId5" Type="http://schemas.openxmlformats.org/officeDocument/2006/relationships/image" Target="../media/image10.emf"/><Relationship Id="rId4" Type="http://schemas.openxmlformats.org/officeDocument/2006/relationships/oleObject" Target="../embeddings/oleObject29.bin"/><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26.emf"/><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4.wdp"/><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0.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oleObject" Target="../embeddings/oleObject33.bin"/><Relationship Id="rId5" Type="http://schemas.openxmlformats.org/officeDocument/2006/relationships/image" Target="../media/image29.emf"/><Relationship Id="rId4" Type="http://schemas.openxmlformats.org/officeDocument/2006/relationships/oleObject" Target="../embeddings/oleObject32.bin"/><Relationship Id="rId9" Type="http://schemas.openxmlformats.org/officeDocument/2006/relationships/image" Target="../media/image3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3.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32.emf"/><Relationship Id="rId4" Type="http://schemas.openxmlformats.org/officeDocument/2006/relationships/oleObject" Target="../embeddings/oleObject35.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oleObject" Target="../embeddings/oleObject37.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34.emf"/><Relationship Id="rId4" Type="http://schemas.openxmlformats.org/officeDocument/2006/relationships/oleObject" Target="../embeddings/oleObject38.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34.emf"/><Relationship Id="rId4" Type="http://schemas.openxmlformats.org/officeDocument/2006/relationships/oleObject" Target="../embeddings/oleObject40.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37.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2.bin"/><Relationship Id="rId5" Type="http://schemas.openxmlformats.org/officeDocument/2006/relationships/image" Target="../media/image36.emf"/><Relationship Id="rId4" Type="http://schemas.openxmlformats.org/officeDocument/2006/relationships/oleObject" Target="../embeddings/oleObject41.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36.emf"/><Relationship Id="rId4" Type="http://schemas.openxmlformats.org/officeDocument/2006/relationships/oleObject" Target="../embeddings/oleObject4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oleObject" Target="../embeddings/oleObject44.bin"/><Relationship Id="rId7"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9.emf"/><Relationship Id="rId5" Type="http://schemas.openxmlformats.org/officeDocument/2006/relationships/oleObject" Target="../embeddings/oleObject45.bin"/><Relationship Id="rId4" Type="http://schemas.openxmlformats.org/officeDocument/2006/relationships/image" Target="../media/image38.emf"/><Relationship Id="rId9" Type="http://schemas.openxmlformats.org/officeDocument/2006/relationships/image" Target="../media/image40.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9.bin"/><Relationship Id="rId5" Type="http://schemas.openxmlformats.org/officeDocument/2006/relationships/image" Target="../media/image43.emf"/><Relationship Id="rId4" Type="http://schemas.openxmlformats.org/officeDocument/2006/relationships/oleObject" Target="../embeddings/oleObject4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image" Target="../media/image29.emf"/><Relationship Id="rId4" Type="http://schemas.openxmlformats.org/officeDocument/2006/relationships/oleObject" Target="../embeddings/oleObject50.bin"/></Relationships>
</file>

<file path=ppt/slides/_rels/slide6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54.xml"/><Relationship Id="rId7" Type="http://schemas.openxmlformats.org/officeDocument/2006/relationships/oleObject" Target="../embeddings/oleObject53.bin"/><Relationship Id="rId2" Type="http://schemas.openxmlformats.org/officeDocument/2006/relationships/slideLayout" Target="../slideLayouts/slideLayout10.xml"/><Relationship Id="rId1" Type="http://schemas.openxmlformats.org/officeDocument/2006/relationships/vmlDrawing" Target="../drawings/vmlDrawing21.vml"/><Relationship Id="rId6" Type="http://schemas.openxmlformats.org/officeDocument/2006/relationships/image" Target="../media/image45.emf"/><Relationship Id="rId5" Type="http://schemas.openxmlformats.org/officeDocument/2006/relationships/oleObject" Target="../embeddings/oleObject52.bin"/><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55.xml"/><Relationship Id="rId7" Type="http://schemas.openxmlformats.org/officeDocument/2006/relationships/oleObject" Target="../embeddings/oleObject55.bin"/><Relationship Id="rId12" Type="http://schemas.openxmlformats.org/officeDocument/2006/relationships/image" Target="../media/image49.emf"/><Relationship Id="rId2" Type="http://schemas.openxmlformats.org/officeDocument/2006/relationships/slideLayout" Target="../slideLayouts/slideLayout10.xml"/><Relationship Id="rId1" Type="http://schemas.openxmlformats.org/officeDocument/2006/relationships/vmlDrawing" Target="../drawings/vmlDrawing22.vml"/><Relationship Id="rId6" Type="http://schemas.openxmlformats.org/officeDocument/2006/relationships/image" Target="../media/image45.e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48.emf"/><Relationship Id="rId4" Type="http://schemas.openxmlformats.org/officeDocument/2006/relationships/image" Target="../media/image47.png"/><Relationship Id="rId9" Type="http://schemas.openxmlformats.org/officeDocument/2006/relationships/oleObject" Target="../embeddings/oleObject56.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6.xml"/><Relationship Id="rId7" Type="http://schemas.openxmlformats.org/officeDocument/2006/relationships/image" Target="../media/image49.emf"/><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oleObject" Target="../embeddings/oleObject59.bin"/><Relationship Id="rId5" Type="http://schemas.openxmlformats.org/officeDocument/2006/relationships/image" Target="../media/image48.emf"/><Relationship Id="rId4" Type="http://schemas.openxmlformats.org/officeDocument/2006/relationships/oleObject" Target="../embeddings/oleObject58.bin"/><Relationship Id="rId9"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62.bin"/><Relationship Id="rId5" Type="http://schemas.openxmlformats.org/officeDocument/2006/relationships/image" Target="../media/image43.emf"/><Relationship Id="rId4" Type="http://schemas.openxmlformats.org/officeDocument/2006/relationships/oleObject" Target="../embeddings/oleObject6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50.emf"/><Relationship Id="rId2" Type="http://schemas.openxmlformats.org/officeDocument/2006/relationships/slideLayout" Target="../slideLayouts/slideLayout10.xml"/><Relationship Id="rId1" Type="http://schemas.openxmlformats.org/officeDocument/2006/relationships/vmlDrawing" Target="../drawings/vmlDrawing25.vml"/><Relationship Id="rId6" Type="http://schemas.openxmlformats.org/officeDocument/2006/relationships/oleObject" Target="../embeddings/oleObject64.bin"/><Relationship Id="rId5" Type="http://schemas.openxmlformats.org/officeDocument/2006/relationships/image" Target="../media/image51.emf"/><Relationship Id="rId4" Type="http://schemas.openxmlformats.org/officeDocument/2006/relationships/oleObject" Target="../embeddings/oleObject6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50.emf"/><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oleObject" Target="../embeddings/oleObject66.bin"/><Relationship Id="rId5" Type="http://schemas.openxmlformats.org/officeDocument/2006/relationships/image" Target="../media/image51.emf"/><Relationship Id="rId4" Type="http://schemas.openxmlformats.org/officeDocument/2006/relationships/oleObject" Target="../embeddings/oleObject6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68.bin"/><Relationship Id="rId5" Type="http://schemas.openxmlformats.org/officeDocument/2006/relationships/image" Target="../media/image43.emf"/><Relationship Id="rId4" Type="http://schemas.openxmlformats.org/officeDocument/2006/relationships/oleObject" Target="../embeddings/oleObject67.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0.xml"/><Relationship Id="rId1" Type="http://schemas.openxmlformats.org/officeDocument/2006/relationships/vmlDrawing" Target="../drawings/vmlDrawing28.vml"/><Relationship Id="rId5" Type="http://schemas.openxmlformats.org/officeDocument/2006/relationships/image" Target="../media/image50.emf"/><Relationship Id="rId4" Type="http://schemas.openxmlformats.org/officeDocument/2006/relationships/oleObject" Target="../embeddings/oleObject69.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xml"/><Relationship Id="rId1" Type="http://schemas.openxmlformats.org/officeDocument/2006/relationships/vmlDrawing" Target="../drawings/vmlDrawing29.vml"/><Relationship Id="rId5" Type="http://schemas.openxmlformats.org/officeDocument/2006/relationships/image" Target="../media/image50.emf"/><Relationship Id="rId4" Type="http://schemas.openxmlformats.org/officeDocument/2006/relationships/oleObject" Target="../embeddings/oleObject7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72.bin"/><Relationship Id="rId5" Type="http://schemas.openxmlformats.org/officeDocument/2006/relationships/image" Target="../media/image43.emf"/><Relationship Id="rId4" Type="http://schemas.openxmlformats.org/officeDocument/2006/relationships/oleObject" Target="../embeddings/oleObject71.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64.xml"/><Relationship Id="rId7" Type="http://schemas.openxmlformats.org/officeDocument/2006/relationships/image" Target="../media/image52.emf"/><Relationship Id="rId2" Type="http://schemas.openxmlformats.org/officeDocument/2006/relationships/slideLayout" Target="../slideLayouts/slideLayout10.xml"/><Relationship Id="rId1" Type="http://schemas.openxmlformats.org/officeDocument/2006/relationships/vmlDrawing" Target="../drawings/vmlDrawing31.vml"/><Relationship Id="rId6" Type="http://schemas.openxmlformats.org/officeDocument/2006/relationships/oleObject" Target="../embeddings/oleObject74.bin"/><Relationship Id="rId5" Type="http://schemas.openxmlformats.org/officeDocument/2006/relationships/image" Target="../media/image50.emf"/><Relationship Id="rId4" Type="http://schemas.openxmlformats.org/officeDocument/2006/relationships/oleObject" Target="../embeddings/oleObject73.bin"/><Relationship Id="rId9" Type="http://schemas.openxmlformats.org/officeDocument/2006/relationships/image" Target="../media/image39.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vmlDrawing" Target="../drawings/vmlDrawing32.vml"/><Relationship Id="rId5" Type="http://schemas.openxmlformats.org/officeDocument/2006/relationships/image" Target="../media/image50.emf"/><Relationship Id="rId4" Type="http://schemas.openxmlformats.org/officeDocument/2006/relationships/oleObject" Target="../embeddings/oleObject76.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oleObject" Target="../embeddings/oleObject78.bin"/><Relationship Id="rId5" Type="http://schemas.openxmlformats.org/officeDocument/2006/relationships/image" Target="../media/image29.emf"/><Relationship Id="rId4" Type="http://schemas.openxmlformats.org/officeDocument/2006/relationships/oleObject" Target="../embeddings/oleObject77.bin"/></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image" Target="../media/image54.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56.emf"/><Relationship Id="rId5" Type="http://schemas.openxmlformats.org/officeDocument/2006/relationships/oleObject" Target="../embeddings/oleObject80.bin"/><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57.emf"/><Relationship Id="rId5" Type="http://schemas.openxmlformats.org/officeDocument/2006/relationships/oleObject" Target="../embeddings/oleObject82.bin"/><Relationship Id="rId4" Type="http://schemas.openxmlformats.org/officeDocument/2006/relationships/image" Target="../media/image50.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58.emf"/><Relationship Id="rId5" Type="http://schemas.openxmlformats.org/officeDocument/2006/relationships/oleObject" Target="../embeddings/oleObject84.bin"/><Relationship Id="rId4" Type="http://schemas.openxmlformats.org/officeDocument/2006/relationships/image" Target="../media/image5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vmlDrawing" Target="../drawings/vmlDrawing37.vml"/><Relationship Id="rId5" Type="http://schemas.openxmlformats.org/officeDocument/2006/relationships/image" Target="../media/image59.emf"/><Relationship Id="rId4" Type="http://schemas.openxmlformats.org/officeDocument/2006/relationships/oleObject" Target="../embeddings/oleObject85.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vmlDrawing" Target="../drawings/vmlDrawing38.vml"/><Relationship Id="rId5" Type="http://schemas.openxmlformats.org/officeDocument/2006/relationships/image" Target="../media/image60.emf"/><Relationship Id="rId4" Type="http://schemas.openxmlformats.org/officeDocument/2006/relationships/oleObject" Target="../embeddings/oleObject86.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vmlDrawing" Target="../drawings/vmlDrawing39.vml"/><Relationship Id="rId5" Type="http://schemas.openxmlformats.org/officeDocument/2006/relationships/image" Target="../media/image60.emf"/><Relationship Id="rId4" Type="http://schemas.openxmlformats.org/officeDocument/2006/relationships/oleObject" Target="../embeddings/oleObject8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vmlDrawing" Target="../drawings/vmlDrawing40.vml"/><Relationship Id="rId5" Type="http://schemas.openxmlformats.org/officeDocument/2006/relationships/image" Target="../media/image61.emf"/><Relationship Id="rId4" Type="http://schemas.openxmlformats.org/officeDocument/2006/relationships/oleObject" Target="../embeddings/oleObject88.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latin typeface="Segoe UI Light" panose="020B0502040204020203" pitchFamily="34" charset="0"/>
                <a:cs typeface="Segoe UI Light" panose="020B0502040204020203" pitchFamily="34" charset="0"/>
              </a:rPr>
              <a:t>04 | Decision Trees</a:t>
            </a:r>
          </a:p>
        </p:txBody>
      </p:sp>
      <p:sp>
        <p:nvSpPr>
          <p:cNvPr id="4" name="Subtitle 3"/>
          <p:cNvSpPr>
            <a:spLocks noGrp="1"/>
          </p:cNvSpPr>
          <p:nvPr>
            <p:ph type="subTitle" idx="1"/>
          </p:nvPr>
        </p:nvSpPr>
        <p:spPr>
          <a:xfrm>
            <a:off x="195065" y="5397221"/>
            <a:ext cx="8409867" cy="1460779"/>
          </a:xfrm>
        </p:spPr>
        <p:txBody>
          <a:bodyPr/>
          <a:lstStyle/>
          <a:p>
            <a:r>
              <a:rPr lang="en-US" dirty="0">
                <a:latin typeface="Segoe UI Light" panose="020B0502040204020203" pitchFamily="34" charset="0"/>
                <a:cs typeface="Segoe UI Light" panose="020B0502040204020203" pitchFamily="34" charset="0"/>
              </a:rPr>
              <a:t>Cynthia Rudin | MIT Sloan School of Management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769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62152177"/>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1197"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416048"/>
            <a:ext cx="7281333"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26123826"/>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1198"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2805743"/>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1199"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65612211"/>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1200"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3229002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93585831"/>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7150"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7067" y="1416048"/>
            <a:ext cx="5317066"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307774800"/>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7151"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3855612"/>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7152"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7458536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7153"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234177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96337470"/>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8174"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7868" y="1416048"/>
            <a:ext cx="2726264"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473046499"/>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8175"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44826658"/>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8176"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0245951"/>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8177"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157843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380839"/>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9198"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23967062"/>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9199"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6824664"/>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9200"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86023359"/>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9201"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
        <p:nvSpPr>
          <p:cNvPr id="2" name="TextBox 1"/>
          <p:cNvSpPr txBox="1"/>
          <p:nvPr/>
        </p:nvSpPr>
        <p:spPr>
          <a:xfrm>
            <a:off x="8720667" y="2760133"/>
            <a:ext cx="1633781" cy="630942"/>
          </a:xfrm>
          <a:prstGeom prst="rect">
            <a:avLst/>
          </a:prstGeom>
          <a:noFill/>
        </p:spPr>
        <p:txBody>
          <a:bodyPr wrap="none" rtlCol="0">
            <a:spAutoFit/>
          </a:bodyPr>
          <a:lstStyle/>
          <a:p>
            <a:r>
              <a:rPr lang="en-US" sz="3500" dirty="0">
                <a:solidFill>
                  <a:srgbClr val="800000"/>
                </a:solidFill>
              </a:rPr>
              <a:t>Entropy</a:t>
            </a:r>
          </a:p>
        </p:txBody>
      </p:sp>
      <p:cxnSp>
        <p:nvCxnSpPr>
          <p:cNvPr id="12" name="Straight Arrow Connector 11"/>
          <p:cNvCxnSpPr>
            <a:stCxn id="2" idx="0"/>
          </p:cNvCxnSpPr>
          <p:nvPr/>
        </p:nvCxnSpPr>
        <p:spPr>
          <a:xfrm flipH="1" flipV="1">
            <a:off x="9431867" y="2319867"/>
            <a:ext cx="105691"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71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858648"/>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6126"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48174594"/>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6127"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45427891"/>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6128"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34818843"/>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6129"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5" name="Picture 4"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267" y="4294713"/>
            <a:ext cx="11734800" cy="2258487"/>
          </a:xfrm>
          <a:prstGeom prst="rect">
            <a:avLst/>
          </a:prstGeom>
        </p:spPr>
      </p:pic>
    </p:spTree>
    <p:extLst>
      <p:ext uri="{BB962C8B-B14F-4D97-AF65-F5344CB8AC3E}">
        <p14:creationId xmlns:p14="http://schemas.microsoft.com/office/powerpoint/2010/main" val="141704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99280123"/>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30222"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59209292"/>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30223"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66423097"/>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30224"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05482763"/>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30225"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5" name="Picture 4"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37866" y="4684181"/>
            <a:ext cx="5554133" cy="1784352"/>
          </a:xfrm>
          <a:prstGeom prst="rect">
            <a:avLst/>
          </a:prstGeom>
        </p:spPr>
      </p:pic>
    </p:spTree>
    <p:extLst>
      <p:ext uri="{BB962C8B-B14F-4D97-AF65-F5344CB8AC3E}">
        <p14:creationId xmlns:p14="http://schemas.microsoft.com/office/powerpoint/2010/main" val="1747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87174682"/>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31242"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7788134"/>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31243"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46712331"/>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31244"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9730253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31245"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spTree>
    <p:extLst>
      <p:ext uri="{BB962C8B-B14F-4D97-AF65-F5344CB8AC3E}">
        <p14:creationId xmlns:p14="http://schemas.microsoft.com/office/powerpoint/2010/main" val="28035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219" y="1883602"/>
            <a:ext cx="9259165" cy="3170099"/>
          </a:xfrm>
          <a:prstGeom prst="rect">
            <a:avLst/>
          </a:prstGeom>
          <a:noFill/>
        </p:spPr>
        <p:txBody>
          <a:bodyPr wrap="none" lIns="91440" tIns="45720" rIns="91440" bIns="45720">
            <a:spAutoFit/>
          </a:bodyPr>
          <a:lstStyle/>
          <a:p>
            <a:pPr algn="ctr"/>
            <a:r>
              <a:rPr lang="en-US" sz="20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Entropy</a:t>
            </a:r>
            <a:endParaRPr lang="en-US" sz="20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1337724" y="914400"/>
            <a:ext cx="9973734" cy="5401733"/>
          </a:xfrm>
          <a:prstGeom prst="rect">
            <a:avLst/>
          </a:prstGeom>
          <a:gradFill flip="none" rotWithShape="1">
            <a:gsLst>
              <a:gs pos="0">
                <a:schemeClr val="bg1"/>
              </a:gs>
              <a:gs pos="72000">
                <a:schemeClr val="bg1">
                  <a:alpha val="20000"/>
                </a:schemeClr>
              </a:gs>
              <a:gs pos="7000">
                <a:schemeClr val="bg1"/>
              </a:gs>
            </a:gsLst>
            <a:lin ang="103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994400" y="2167467"/>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078133" y="1303867"/>
            <a:ext cx="5232400" cy="3539066"/>
          </a:xfrm>
          <a:prstGeom prst="ellipse">
            <a:avLst/>
          </a:prstGeom>
          <a:blipFill dpi="0" rotWithShape="1">
            <a:blip r:embed="rId2">
              <a:alphaModFix amt="8000"/>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450667" y="2895600"/>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8009466" y="0"/>
            <a:ext cx="5232400" cy="3539066"/>
          </a:xfrm>
          <a:prstGeom prst="ellipse">
            <a:avLst/>
          </a:prstGeom>
          <a:blipFill dpi="0" rotWithShape="1">
            <a:blip r:embed="rId2">
              <a:alphaModFix amt="8000"/>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992533" y="3318934"/>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61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solidFill>
                  <a:schemeClr val="bg1"/>
                </a:solidFill>
              </a:rPr>
              <a:t>If we had many events, with probabilities [p</a:t>
            </a:r>
            <a:r>
              <a:rPr lang="en-US" baseline="-25000" dirty="0">
                <a:solidFill>
                  <a:schemeClr val="bg1"/>
                </a:solidFill>
              </a:rPr>
              <a:t>1,</a:t>
            </a:r>
            <a:r>
              <a:rPr lang="is-IS" baseline="-25000" dirty="0">
                <a:solidFill>
                  <a:schemeClr val="bg1"/>
                </a:solidFill>
              </a:rPr>
              <a:t>…,</a:t>
            </a:r>
            <a:r>
              <a:rPr lang="is-IS" dirty="0">
                <a:solidFill>
                  <a:schemeClr val="bg1"/>
                </a:solidFill>
              </a:rPr>
              <a:t>p</a:t>
            </a:r>
            <a:r>
              <a:rPr lang="is-IS" baseline="-25000" dirty="0">
                <a:solidFill>
                  <a:schemeClr val="bg1"/>
                </a:solidFill>
              </a:rPr>
              <a:t>M</a:t>
            </a:r>
            <a:r>
              <a:rPr lang="is-IS" dirty="0">
                <a:solidFill>
                  <a:schemeClr val="bg1"/>
                </a:solidFill>
              </a:rPr>
              <a:t>]</a:t>
            </a:r>
            <a:r>
              <a:rPr lang="en-US" dirty="0">
                <a:solidFill>
                  <a:schemeClr val="bg1"/>
                </a:solidFill>
              </a:rPr>
              <a:t>, what is their mean information?</a:t>
            </a:r>
          </a:p>
          <a:p>
            <a:pPr marL="0" indent="0">
              <a:buNone/>
            </a:pPr>
            <a:endParaRPr lang="en-US" dirty="0">
              <a:solidFill>
                <a:schemeClr val="bg1"/>
              </a:solidFill>
            </a:endParaRPr>
          </a:p>
          <a:p>
            <a:pPr marL="0" indent="0">
              <a:buNone/>
            </a:pPr>
            <a:endParaRPr lang="en-US" dirty="0">
              <a:solidFill>
                <a:schemeClr val="bg1"/>
              </a:solidFill>
            </a:endParaRPr>
          </a:p>
          <a:p>
            <a:r>
              <a:rPr lang="en-US" dirty="0">
                <a:solidFill>
                  <a:schemeClr val="bg1"/>
                </a:solidFill>
              </a:rPr>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002496479"/>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16856" name="Equation" r:id="rId4" imgW="1943100" imgH="457200" progId="Equation.DSMT4">
                  <p:embed/>
                </p:oleObj>
              </mc:Choice>
              <mc:Fallback>
                <p:oleObj name="Equation" r:id="rId4" imgW="1943100" imgH="457200" progId="Equation.DSMT4">
                  <p:embed/>
                  <p:pic>
                    <p:nvPicPr>
                      <p:cNvPr id="0" name=""/>
                      <p:cNvPicPr/>
                      <p:nvPr/>
                    </p:nvPicPr>
                    <p:blipFill>
                      <a:blip r:embed="rId5"/>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5612174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16857" name="Equation" r:id="rId6" imgW="1498600" imgH="266700" progId="Equation.DSMT4">
                  <p:embed/>
                </p:oleObj>
              </mc:Choice>
              <mc:Fallback>
                <p:oleObj name="Equation" r:id="rId6" imgW="1498600" imgH="266700" progId="Equation.DSMT4">
                  <p:embed/>
                  <p:pic>
                    <p:nvPicPr>
                      <p:cNvPr id="0" name=""/>
                      <p:cNvPicPr/>
                      <p:nvPr/>
                    </p:nvPicPr>
                    <p:blipFill>
                      <a:blip r:embed="rId7"/>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2" name="Picture 1" descr="Screen Shot 2016-03-21 at 1.48.34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4267" y="548216"/>
            <a:ext cx="4658369" cy="3481917"/>
          </a:xfrm>
          <a:prstGeom prst="rect">
            <a:avLst/>
          </a:prstGeom>
        </p:spPr>
      </p:pic>
      <p:pic>
        <p:nvPicPr>
          <p:cNvPr id="9" name="Picture 8" descr="Screen Shot 2016-03-21 at 1.49.3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200" y="556683"/>
            <a:ext cx="4579930" cy="3439583"/>
          </a:xfrm>
          <a:prstGeom prst="rect">
            <a:avLst/>
          </a:prstGeom>
        </p:spPr>
      </p:pic>
    </p:spTree>
    <p:extLst>
      <p:ext uri="{BB962C8B-B14F-4D97-AF65-F5344CB8AC3E}">
        <p14:creationId xmlns:p14="http://schemas.microsoft.com/office/powerpoint/2010/main" val="359128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5" name="Picture 4" descr="Screen Shot 2016-03-21 at 2.1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67" y="889001"/>
            <a:ext cx="6438900" cy="5003800"/>
          </a:xfrm>
          <a:prstGeom prst="rect">
            <a:avLst/>
          </a:prstGeom>
        </p:spPr>
      </p:pic>
      <p:sp>
        <p:nvSpPr>
          <p:cNvPr id="6" name="TextBox 5"/>
          <p:cNvSpPr txBox="1"/>
          <p:nvPr/>
        </p:nvSpPr>
        <p:spPr>
          <a:xfrm>
            <a:off x="4927600" y="5994402"/>
            <a:ext cx="2049810" cy="523220"/>
          </a:xfrm>
          <a:prstGeom prst="rect">
            <a:avLst/>
          </a:prstGeom>
          <a:noFill/>
        </p:spPr>
        <p:txBody>
          <a:bodyPr wrap="none" rtlCol="0">
            <a:spAutoFit/>
          </a:bodyPr>
          <a:lstStyle/>
          <a:p>
            <a:r>
              <a:rPr lang="en-US" sz="2800" dirty="0"/>
              <a:t>Probability p</a:t>
            </a:r>
          </a:p>
        </p:txBody>
      </p:sp>
      <p:sp>
        <p:nvSpPr>
          <p:cNvPr id="7" name="TextBox 6"/>
          <p:cNvSpPr txBox="1"/>
          <p:nvPr/>
        </p:nvSpPr>
        <p:spPr>
          <a:xfrm>
            <a:off x="897466" y="2912535"/>
            <a:ext cx="2418350" cy="523220"/>
          </a:xfrm>
          <a:prstGeom prst="rect">
            <a:avLst/>
          </a:prstGeom>
          <a:noFill/>
        </p:spPr>
        <p:txBody>
          <a:bodyPr wrap="none" rtlCol="0">
            <a:spAutoFit/>
          </a:bodyPr>
          <a:lstStyle/>
          <a:p>
            <a:r>
              <a:rPr lang="en-US" sz="2800" dirty="0"/>
              <a:t>Entropy [p,1-p]</a:t>
            </a:r>
          </a:p>
        </p:txBody>
      </p:sp>
    </p:spTree>
    <p:extLst>
      <p:ext uri="{BB962C8B-B14F-4D97-AF65-F5344CB8AC3E}">
        <p14:creationId xmlns:p14="http://schemas.microsoft.com/office/powerpoint/2010/main" val="370580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p:txBody>
          <a:bodyPr/>
          <a:lstStyle/>
          <a:p>
            <a:r>
              <a:rPr lang="en-US" dirty="0"/>
              <a:t>Why trees?</a:t>
            </a:r>
          </a:p>
          <a:p>
            <a:pPr lvl="1"/>
            <a:r>
              <a:rPr lang="en-US" dirty="0"/>
              <a:t>Interpretable, intuitive, popular in medical applications because they mimic the way people like to reason. Logical models.</a:t>
            </a:r>
          </a:p>
          <a:p>
            <a:pPr lvl="1"/>
            <a:r>
              <a:rPr lang="en-US" dirty="0"/>
              <a:t>Powerful, nonlinear</a:t>
            </a:r>
          </a:p>
          <a:p>
            <a:pPr lvl="1"/>
            <a:endParaRPr lang="en-US" dirty="0"/>
          </a:p>
        </p:txBody>
      </p:sp>
    </p:spTree>
    <p:extLst>
      <p:ext uri="{BB962C8B-B14F-4D97-AF65-F5344CB8AC3E}">
        <p14:creationId xmlns:p14="http://schemas.microsoft.com/office/powerpoint/2010/main" val="109453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extBox 3"/>
          <p:cNvSpPr txBox="1"/>
          <p:nvPr/>
        </p:nvSpPr>
        <p:spPr>
          <a:xfrm>
            <a:off x="2573867" y="5503334"/>
            <a:ext cx="6117781" cy="954107"/>
          </a:xfrm>
          <a:prstGeom prst="rect">
            <a:avLst/>
          </a:prstGeom>
          <a:noFill/>
        </p:spPr>
        <p:txBody>
          <a:bodyPr wrap="none" rtlCol="0">
            <a:spAutoFit/>
          </a:bodyPr>
          <a:lstStyle/>
          <a:p>
            <a:r>
              <a:rPr lang="en-US" sz="2800" dirty="0"/>
              <a:t>If the probabilities are </a:t>
            </a:r>
            <a:r>
              <a:rPr lang="pt-BR" sz="2800" dirty="0"/>
              <a:t>[.02,.2,.2,.2,.3,.08]</a:t>
            </a:r>
            <a:endParaRPr lang="en-US" sz="2800" dirty="0"/>
          </a:p>
          <a:p>
            <a:r>
              <a:rPr lang="en-US" sz="2800" dirty="0"/>
              <a:t>H(</a:t>
            </a:r>
            <a:r>
              <a:rPr lang="pt-BR" sz="2800" dirty="0"/>
              <a:t>[.02,.2,.2,.2,.3,.08]</a:t>
            </a:r>
            <a:r>
              <a:rPr lang="en-US" sz="2800" dirty="0"/>
              <a:t>) = </a:t>
            </a:r>
            <a:r>
              <a:rPr lang="hr-HR" sz="2800" dirty="0"/>
              <a:t>2.3186</a:t>
            </a:r>
            <a:endParaRPr lang="en-US" sz="2800" dirty="0"/>
          </a:p>
        </p:txBody>
      </p:sp>
      <p:pic>
        <p:nvPicPr>
          <p:cNvPr id="5" name="Picture 4" descr="Screen Shot 2016-03-21 at 1.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467" y="461434"/>
            <a:ext cx="6108700" cy="4686300"/>
          </a:xfrm>
          <a:prstGeom prst="rect">
            <a:avLst/>
          </a:prstGeom>
        </p:spPr>
      </p:pic>
    </p:spTree>
    <p:extLst>
      <p:ext uri="{BB962C8B-B14F-4D97-AF65-F5344CB8AC3E}">
        <p14:creationId xmlns:p14="http://schemas.microsoft.com/office/powerpoint/2010/main" val="26090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extBox 3"/>
          <p:cNvSpPr txBox="1"/>
          <p:nvPr/>
        </p:nvSpPr>
        <p:spPr>
          <a:xfrm>
            <a:off x="2573867" y="5503334"/>
            <a:ext cx="6476853" cy="954107"/>
          </a:xfrm>
          <a:prstGeom prst="rect">
            <a:avLst/>
          </a:prstGeom>
          <a:noFill/>
        </p:spPr>
        <p:txBody>
          <a:bodyPr wrap="none" rtlCol="0">
            <a:spAutoFit/>
          </a:bodyPr>
          <a:lstStyle/>
          <a:p>
            <a:r>
              <a:rPr lang="en-US" sz="2800" dirty="0"/>
              <a:t>If the probabilities are </a:t>
            </a:r>
            <a:r>
              <a:rPr lang="pt-BR" sz="2800" dirty="0"/>
              <a:t>[.02,.01,.09,.08,.6,.2]</a:t>
            </a:r>
            <a:endParaRPr lang="en-US" sz="2800" dirty="0"/>
          </a:p>
          <a:p>
            <a:r>
              <a:rPr lang="en-US" sz="2800" dirty="0"/>
              <a:t>H(</a:t>
            </a:r>
            <a:r>
              <a:rPr lang="pt-BR" sz="2800" dirty="0"/>
              <a:t>[.02,.01,.09,.08,.6,.2]</a:t>
            </a:r>
            <a:r>
              <a:rPr lang="en-US" sz="2800" dirty="0"/>
              <a:t>) = </a:t>
            </a:r>
            <a:r>
              <a:rPr lang="nb-NO" sz="2800" dirty="0"/>
              <a:t>1.6900</a:t>
            </a:r>
            <a:endParaRPr lang="en-US" sz="2800" dirty="0"/>
          </a:p>
        </p:txBody>
      </p:sp>
      <p:pic>
        <p:nvPicPr>
          <p:cNvPr id="6" name="Picture 5" descr="Screen Shot 2016-03-21 at 2.0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474134"/>
            <a:ext cx="6248400" cy="4724400"/>
          </a:xfrm>
          <a:prstGeom prst="rect">
            <a:avLst/>
          </a:prstGeom>
        </p:spPr>
      </p:pic>
    </p:spTree>
    <p:extLst>
      <p:ext uri="{BB962C8B-B14F-4D97-AF65-F5344CB8AC3E}">
        <p14:creationId xmlns:p14="http://schemas.microsoft.com/office/powerpoint/2010/main" val="232669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7" name="Picture 26"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0580"/>
            <a:ext cx="11971869" cy="3951819"/>
          </a:xfrm>
          <a:prstGeom prst="rect">
            <a:avLst/>
          </a:prstGeom>
        </p:spPr>
      </p:pic>
      <p:pic>
        <p:nvPicPr>
          <p:cNvPr id="26" name="Picture 25" descr="Screen Shot 2016-03-21 at 2.28.47 PM.png"/>
          <p:cNvPicPr>
            <a:picLocks noChangeAspect="1"/>
          </p:cNvPicPr>
          <p:nvPr/>
        </p:nvPicPr>
        <p:blipFill rotWithShape="1">
          <a:blip r:embed="rId6">
            <a:extLst>
              <a:ext uri="{28A0092B-C50C-407E-A947-70E740481C1C}">
                <a14:useLocalDpi xmlns:a14="http://schemas.microsoft.com/office/drawing/2010/main" val="0"/>
              </a:ext>
            </a:extLst>
          </a:blip>
          <a:srcRect l="19823" t="-546" b="-1"/>
          <a:stretch/>
        </p:blipFill>
        <p:spPr>
          <a:xfrm>
            <a:off x="5435600" y="2556934"/>
            <a:ext cx="4939716" cy="389466"/>
          </a:xfrm>
          <a:prstGeom prst="rect">
            <a:avLst/>
          </a:prstGeom>
        </p:spPr>
      </p:pic>
    </p:spTree>
    <p:extLst>
      <p:ext uri="{BB962C8B-B14F-4D97-AF65-F5344CB8AC3E}">
        <p14:creationId xmlns:p14="http://schemas.microsoft.com/office/powerpoint/2010/main" val="28423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59867"/>
            <a:ext cx="11971869" cy="1642532"/>
          </a:xfrm>
          <a:prstGeom prst="rect">
            <a:avLst/>
          </a:prstGeom>
        </p:spPr>
      </p:pic>
    </p:spTree>
    <p:extLst>
      <p:ext uri="{BB962C8B-B14F-4D97-AF65-F5344CB8AC3E}">
        <p14:creationId xmlns:p14="http://schemas.microsoft.com/office/powerpoint/2010/main" val="291301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solidFill>
                  <a:srgbClr val="008000"/>
                </a:solidFill>
              </a:rPr>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5283200" y="4351867"/>
            <a:ext cx="575733"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42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solidFill>
                  <a:srgbClr val="008000"/>
                </a:solidFill>
              </a:rPr>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5283200" y="4351867"/>
            <a:ext cx="575733"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95066" y="5604934"/>
            <a:ext cx="2997937" cy="954107"/>
          </a:xfrm>
          <a:prstGeom prst="rect">
            <a:avLst/>
          </a:prstGeom>
          <a:noFill/>
        </p:spPr>
        <p:txBody>
          <a:bodyPr wrap="none" rtlCol="0">
            <a:spAutoFit/>
          </a:bodyPr>
          <a:lstStyle/>
          <a:p>
            <a:r>
              <a:rPr lang="en-US" sz="2800" dirty="0">
                <a:solidFill>
                  <a:srgbClr val="008000"/>
                </a:solidFill>
              </a:rPr>
              <a:t>[.008, 0.92] is good</a:t>
            </a:r>
          </a:p>
          <a:p>
            <a:r>
              <a:rPr lang="en-US" sz="2800" dirty="0">
                <a:solidFill>
                  <a:srgbClr val="008000"/>
                </a:solidFill>
              </a:rPr>
              <a:t>[0.50, 0.50] is bad</a:t>
            </a:r>
          </a:p>
        </p:txBody>
      </p:sp>
    </p:spTree>
    <p:extLst>
      <p:ext uri="{BB962C8B-B14F-4D97-AF65-F5344CB8AC3E}">
        <p14:creationId xmlns:p14="http://schemas.microsoft.com/office/powerpoint/2010/main" val="332980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5" name="Picture 4" descr="Screen Shot 2016-03-21 at 2.30.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2" y="1041845"/>
            <a:ext cx="11399293" cy="1819887"/>
          </a:xfrm>
          <a:prstGeom prst="rect">
            <a:avLst/>
          </a:prstGeom>
        </p:spPr>
      </p:pic>
      <p:pic>
        <p:nvPicPr>
          <p:cNvPr id="8" name="Picture 7" descr="Screen Shot 2016-03-21 at 2.31.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67" y="3098801"/>
            <a:ext cx="7491411" cy="1117600"/>
          </a:xfrm>
          <a:prstGeom prst="rect">
            <a:avLst/>
          </a:prstGeom>
        </p:spPr>
      </p:pic>
      <p:pic>
        <p:nvPicPr>
          <p:cNvPr id="13" name="Picture 12"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91780"/>
            <a:ext cx="11971869" cy="3951819"/>
          </a:xfrm>
          <a:prstGeom prst="rect">
            <a:avLst/>
          </a:prstGeom>
        </p:spPr>
      </p:pic>
    </p:spTree>
    <p:extLst>
      <p:ext uri="{BB962C8B-B14F-4D97-AF65-F5344CB8AC3E}">
        <p14:creationId xmlns:p14="http://schemas.microsoft.com/office/powerpoint/2010/main" val="1755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5" name="Picture 4" descr="Screen Shot 2016-03-21 at 2.30.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2" y="1041845"/>
            <a:ext cx="11399293" cy="1819887"/>
          </a:xfrm>
          <a:prstGeom prst="rect">
            <a:avLst/>
          </a:prstGeom>
        </p:spPr>
      </p:pic>
      <p:pic>
        <p:nvPicPr>
          <p:cNvPr id="8" name="Picture 7" descr="Screen Shot 2016-03-21 at 2.31.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67" y="3098801"/>
            <a:ext cx="7491411" cy="1117600"/>
          </a:xfrm>
          <a:prstGeom prst="rect">
            <a:avLst/>
          </a:prstGeom>
        </p:spPr>
      </p:pic>
      <p:pic>
        <p:nvPicPr>
          <p:cNvPr id="3" name="Picture 2" descr="Screen Shot 2016-03-21 at 2.5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198" y="4700044"/>
            <a:ext cx="8314267" cy="1360641"/>
          </a:xfrm>
          <a:prstGeom prst="rect">
            <a:avLst/>
          </a:prstGeom>
        </p:spPr>
      </p:pic>
      <p:sp>
        <p:nvSpPr>
          <p:cNvPr id="7" name="TextBox 6"/>
          <p:cNvSpPr txBox="1"/>
          <p:nvPr/>
        </p:nvSpPr>
        <p:spPr>
          <a:xfrm>
            <a:off x="237066" y="4859868"/>
            <a:ext cx="2388720" cy="523220"/>
          </a:xfrm>
          <a:prstGeom prst="rect">
            <a:avLst/>
          </a:prstGeom>
          <a:noFill/>
        </p:spPr>
        <p:txBody>
          <a:bodyPr wrap="none" rtlCol="0">
            <a:spAutoFit/>
          </a:bodyPr>
          <a:lstStyle/>
          <a:p>
            <a:r>
              <a:rPr lang="en-US" sz="2800" dirty="0"/>
              <a:t>Gain(</a:t>
            </a:r>
            <a:r>
              <a:rPr lang="en-US" sz="2800" dirty="0" err="1"/>
              <a:t>S,Guests</a:t>
            </a:r>
            <a:r>
              <a:rPr lang="en-US" sz="2800" dirty="0"/>
              <a:t>)</a:t>
            </a:r>
          </a:p>
        </p:txBody>
      </p:sp>
    </p:spTree>
    <p:extLst>
      <p:ext uri="{BB962C8B-B14F-4D97-AF65-F5344CB8AC3E}">
        <p14:creationId xmlns:p14="http://schemas.microsoft.com/office/powerpoint/2010/main" val="1982274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descr="Screen Shot 2016-03-21 at 2.5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198" y="4700044"/>
            <a:ext cx="8314267" cy="1360641"/>
          </a:xfrm>
          <a:prstGeom prst="rect">
            <a:avLst/>
          </a:prstGeom>
        </p:spPr>
      </p:pic>
      <p:sp>
        <p:nvSpPr>
          <p:cNvPr id="7" name="TextBox 6"/>
          <p:cNvSpPr txBox="1"/>
          <p:nvPr/>
        </p:nvSpPr>
        <p:spPr>
          <a:xfrm>
            <a:off x="237066" y="4859868"/>
            <a:ext cx="2388720" cy="523220"/>
          </a:xfrm>
          <a:prstGeom prst="rect">
            <a:avLst/>
          </a:prstGeom>
          <a:noFill/>
        </p:spPr>
        <p:txBody>
          <a:bodyPr wrap="none" rtlCol="0">
            <a:spAutoFit/>
          </a:bodyPr>
          <a:lstStyle/>
          <a:p>
            <a:r>
              <a:rPr lang="en-US" sz="2800" dirty="0"/>
              <a:t>Gain(</a:t>
            </a:r>
            <a:r>
              <a:rPr lang="en-US" sz="2800" dirty="0" err="1"/>
              <a:t>S,Guests</a:t>
            </a:r>
            <a:r>
              <a:rPr lang="en-US" sz="2800" dirty="0"/>
              <a:t>)</a:t>
            </a:r>
          </a:p>
        </p:txBody>
      </p:sp>
      <p:pic>
        <p:nvPicPr>
          <p:cNvPr id="4" name="Picture 3" descr="Screen Shot 2016-03-21 at 2.57.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234" y="1586283"/>
            <a:ext cx="7310967" cy="2139050"/>
          </a:xfrm>
          <a:prstGeom prst="rect">
            <a:avLst/>
          </a:prstGeom>
        </p:spPr>
      </p:pic>
      <p:sp>
        <p:nvSpPr>
          <p:cNvPr id="9" name="TextBox 8"/>
          <p:cNvSpPr txBox="1"/>
          <p:nvPr/>
        </p:nvSpPr>
        <p:spPr>
          <a:xfrm>
            <a:off x="321733" y="1998135"/>
            <a:ext cx="2288432" cy="523220"/>
          </a:xfrm>
          <a:prstGeom prst="rect">
            <a:avLst/>
          </a:prstGeom>
          <a:noFill/>
        </p:spPr>
        <p:txBody>
          <a:bodyPr wrap="none" rtlCol="0">
            <a:spAutoFit/>
          </a:bodyPr>
          <a:lstStyle/>
          <a:p>
            <a:r>
              <a:rPr lang="en-US" sz="2800" dirty="0"/>
              <a:t>Gain(</a:t>
            </a:r>
            <a:r>
              <a:rPr lang="en-US" sz="2800" dirty="0" err="1"/>
              <a:t>S,Genre</a:t>
            </a:r>
            <a:r>
              <a:rPr lang="en-US" sz="2800" dirty="0"/>
              <a:t>)</a:t>
            </a:r>
          </a:p>
        </p:txBody>
      </p:sp>
      <p:sp>
        <p:nvSpPr>
          <p:cNvPr id="6" name="Oval 5"/>
          <p:cNvSpPr/>
          <p:nvPr/>
        </p:nvSpPr>
        <p:spPr>
          <a:xfrm>
            <a:off x="2844800" y="5350933"/>
            <a:ext cx="1693333"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6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Way to Build a Decision Tree</a:t>
            </a:r>
          </a:p>
        </p:txBody>
      </p:sp>
      <p:sp>
        <p:nvSpPr>
          <p:cNvPr id="3" name="Content Placeholder 2"/>
          <p:cNvSpPr>
            <a:spLocks noGrp="1"/>
          </p:cNvSpPr>
          <p:nvPr>
            <p:ph sz="quarter" idx="10"/>
          </p:nvPr>
        </p:nvSpPr>
        <p:spPr/>
        <p:txBody>
          <a:bodyPr/>
          <a:lstStyle/>
          <a:p>
            <a:r>
              <a:rPr lang="en-US" dirty="0">
                <a:solidFill>
                  <a:srgbClr val="000090"/>
                </a:solidFill>
              </a:rPr>
              <a:t>Start at the top of the tree. </a:t>
            </a:r>
          </a:p>
          <a:p>
            <a:r>
              <a:rPr lang="en-US" dirty="0">
                <a:solidFill>
                  <a:srgbClr val="000090"/>
                </a:solidFill>
              </a:rPr>
              <a:t>Grow it by “splitting” features one by one. To split, look at how “impure” the node is.</a:t>
            </a:r>
          </a:p>
          <a:p>
            <a:r>
              <a:rPr lang="en-US" dirty="0">
                <a:solidFill>
                  <a:srgbClr val="000090"/>
                </a:solidFill>
              </a:rPr>
              <a:t>Assign leaf nodes the majority vote in the leaf.</a:t>
            </a:r>
          </a:p>
          <a:p>
            <a:endParaRPr lang="en-US" dirty="0"/>
          </a:p>
          <a:p>
            <a:r>
              <a:rPr lang="en-US" dirty="0">
                <a:solidFill>
                  <a:srgbClr val="660066"/>
                </a:solidFill>
              </a:rPr>
              <a:t>At the end, go back and prune leaves to reduce </a:t>
            </a:r>
            <a:r>
              <a:rPr lang="en-US" dirty="0" err="1">
                <a:solidFill>
                  <a:srgbClr val="660066"/>
                </a:solidFill>
              </a:rPr>
              <a:t>overfitting</a:t>
            </a:r>
            <a:r>
              <a:rPr lang="en-US" dirty="0">
                <a:solidFill>
                  <a:srgbClr val="660066"/>
                </a:solidFill>
              </a:rPr>
              <a:t>.</a:t>
            </a:r>
          </a:p>
          <a:p>
            <a:endParaRPr lang="en-US" dirty="0"/>
          </a:p>
        </p:txBody>
      </p:sp>
      <p:sp>
        <p:nvSpPr>
          <p:cNvPr id="5" name="Oval 4"/>
          <p:cNvSpPr/>
          <p:nvPr/>
        </p:nvSpPr>
        <p:spPr>
          <a:xfrm>
            <a:off x="2641600" y="2031999"/>
            <a:ext cx="1811867" cy="812800"/>
          </a:xfrm>
          <a:prstGeom prst="ellipse">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351867" y="948269"/>
            <a:ext cx="7655710" cy="1168398"/>
            <a:chOff x="4351867" y="948269"/>
            <a:chExt cx="7655710" cy="1168398"/>
          </a:xfrm>
        </p:grpSpPr>
        <p:sp>
          <p:nvSpPr>
            <p:cNvPr id="6" name="TextBox 5"/>
            <p:cNvSpPr txBox="1"/>
            <p:nvPr/>
          </p:nvSpPr>
          <p:spPr>
            <a:xfrm>
              <a:off x="5130799" y="948269"/>
              <a:ext cx="6876778" cy="523220"/>
            </a:xfrm>
            <a:prstGeom prst="rect">
              <a:avLst/>
            </a:prstGeom>
            <a:noFill/>
          </p:spPr>
          <p:txBody>
            <a:bodyPr wrap="none" rtlCol="0">
              <a:spAutoFit/>
            </a:bodyPr>
            <a:lstStyle/>
            <a:p>
              <a:r>
                <a:rPr lang="en-US" sz="2800" dirty="0"/>
                <a:t>What I discussed was how C4.5 does splitting.</a:t>
              </a:r>
            </a:p>
          </p:txBody>
        </p:sp>
        <p:cxnSp>
          <p:nvCxnSpPr>
            <p:cNvPr id="8" name="Straight Arrow Connector 7"/>
            <p:cNvCxnSpPr/>
            <p:nvPr/>
          </p:nvCxnSpPr>
          <p:spPr>
            <a:xfrm flipH="1">
              <a:off x="4351867" y="1507067"/>
              <a:ext cx="1422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147732" y="1490133"/>
            <a:ext cx="6853158" cy="523220"/>
          </a:xfrm>
          <a:prstGeom prst="rect">
            <a:avLst/>
          </a:prstGeom>
          <a:solidFill>
            <a:srgbClr val="FFFFFF"/>
          </a:solidFill>
        </p:spPr>
        <p:txBody>
          <a:bodyPr wrap="none" rtlCol="0">
            <a:spAutoFit/>
          </a:bodyPr>
          <a:lstStyle/>
          <a:p>
            <a:r>
              <a:rPr lang="en-US" sz="2800" dirty="0"/>
              <a:t>CART uses a similar criteria called </a:t>
            </a:r>
            <a:r>
              <a:rPr lang="en-US" sz="2800" dirty="0" err="1"/>
              <a:t>Gini</a:t>
            </a:r>
            <a:r>
              <a:rPr lang="en-US" sz="2800" dirty="0"/>
              <a:t> Index</a:t>
            </a:r>
          </a:p>
        </p:txBody>
      </p:sp>
      <p:sp>
        <p:nvSpPr>
          <p:cNvPr id="11" name="Oval 10"/>
          <p:cNvSpPr/>
          <p:nvPr/>
        </p:nvSpPr>
        <p:spPr>
          <a:xfrm>
            <a:off x="4385734" y="4504267"/>
            <a:ext cx="1693333"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809066" y="5791200"/>
            <a:ext cx="6689176" cy="523220"/>
          </a:xfrm>
          <a:prstGeom prst="rect">
            <a:avLst/>
          </a:prstGeom>
          <a:solidFill>
            <a:srgbClr val="FFFFFF"/>
          </a:solidFill>
        </p:spPr>
        <p:txBody>
          <a:bodyPr wrap="none" rtlCol="0">
            <a:spAutoFit/>
          </a:bodyPr>
          <a:lstStyle/>
          <a:p>
            <a:r>
              <a:rPr lang="en-US" sz="2800" dirty="0"/>
              <a:t>CART uses minimal cost complexity pruning</a:t>
            </a:r>
          </a:p>
        </p:txBody>
      </p:sp>
      <p:cxnSp>
        <p:nvCxnSpPr>
          <p:cNvPr id="14" name="Straight Arrow Connector 13"/>
          <p:cNvCxnSpPr/>
          <p:nvPr/>
        </p:nvCxnSpPr>
        <p:spPr>
          <a:xfrm flipH="1" flipV="1">
            <a:off x="5520267" y="5350933"/>
            <a:ext cx="67733" cy="524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39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163742"/>
            <a:ext cx="11524432" cy="1063487"/>
          </a:xfrm>
        </p:spPr>
        <p:txBody>
          <a:bodyPr/>
          <a:lstStyle/>
          <a:p>
            <a:r>
              <a:rPr lang="en-US" dirty="0"/>
              <a:t>Decision Trees</a:t>
            </a:r>
          </a:p>
        </p:txBody>
      </p:sp>
      <p:sp>
        <p:nvSpPr>
          <p:cNvPr id="5" name="Content Placeholder 4"/>
          <p:cNvSpPr>
            <a:spLocks noGrp="1"/>
          </p:cNvSpPr>
          <p:nvPr>
            <p:ph sz="quarter" idx="10"/>
          </p:nvPr>
        </p:nvSpPr>
        <p:spPr>
          <a:xfrm>
            <a:off x="379413" y="897159"/>
            <a:ext cx="11525250" cy="5290388"/>
          </a:xfrm>
        </p:spPr>
        <p:txBody>
          <a:bodyPr/>
          <a:lstStyle/>
          <a:p>
            <a:r>
              <a:rPr lang="en-US" dirty="0"/>
              <a:t>Example: Will the customer wait for a table at a restaurant?</a:t>
            </a:r>
          </a:p>
          <a:p>
            <a:pPr marL="685665" lvl="1" indent="-285750">
              <a:buFont typeface="Arial"/>
              <a:buChar char="•"/>
            </a:pPr>
            <a:r>
              <a:rPr lang="en-US" dirty="0" err="1"/>
              <a:t>OthOptions</a:t>
            </a:r>
            <a:r>
              <a:rPr lang="en-US" dirty="0"/>
              <a:t>: Other options, True if there are restaurants nearby.</a:t>
            </a:r>
          </a:p>
          <a:p>
            <a:pPr marL="685665" lvl="1" indent="-285750">
              <a:buFont typeface="Arial"/>
              <a:buChar char="•"/>
            </a:pPr>
            <a:r>
              <a:rPr lang="en-US" dirty="0"/>
              <a:t>Weekend: This is true if it is Friday, Saturday or Sunday.</a:t>
            </a:r>
          </a:p>
          <a:p>
            <a:pPr marL="685665" lvl="1" indent="-285750">
              <a:buFont typeface="Arial"/>
              <a:buChar char="•"/>
            </a:pPr>
            <a:r>
              <a:rPr lang="en-US" dirty="0"/>
              <a:t>Area: Does it have a bar or other nice waiting area to wait in?</a:t>
            </a:r>
          </a:p>
          <a:p>
            <a:pPr marL="685665" lvl="1" indent="-285750">
              <a:buFont typeface="Arial"/>
              <a:buChar char="•"/>
            </a:pPr>
            <a:r>
              <a:rPr lang="en-US" dirty="0"/>
              <a:t>Plans: Does the customer have plans just after dinner?</a:t>
            </a:r>
          </a:p>
          <a:p>
            <a:pPr marL="685665" lvl="1" indent="-285750">
              <a:buFont typeface="Arial"/>
              <a:buChar char="•"/>
            </a:pPr>
            <a:r>
              <a:rPr lang="en-US" dirty="0"/>
              <a:t>Price: This is either $, $$, $$$, or $$$$</a:t>
            </a:r>
          </a:p>
          <a:p>
            <a:pPr marL="685665" lvl="1" indent="-285750">
              <a:buFont typeface="Arial"/>
              <a:buChar char="•"/>
            </a:pPr>
            <a:r>
              <a:rPr lang="en-US" dirty="0" err="1"/>
              <a:t>Precip</a:t>
            </a:r>
            <a:r>
              <a:rPr lang="en-US" dirty="0"/>
              <a:t>: Is it raining or snowing?</a:t>
            </a:r>
          </a:p>
          <a:p>
            <a:pPr marL="685665" lvl="1" indent="-285750">
              <a:buFont typeface="Arial"/>
              <a:buChar char="•"/>
            </a:pPr>
            <a:r>
              <a:rPr lang="en-US" dirty="0"/>
              <a:t>Genre: French, Mexican, Thai, or Pizza</a:t>
            </a:r>
          </a:p>
          <a:p>
            <a:pPr marL="685665" lvl="1" indent="-285750">
              <a:buFont typeface="Arial"/>
              <a:buChar char="•"/>
            </a:pPr>
            <a:r>
              <a:rPr lang="en-US" dirty="0"/>
              <a:t>Wait: Wait time estimate: 0-5 min, 6-15 min, 16-30 min, or 30+</a:t>
            </a:r>
          </a:p>
          <a:p>
            <a:pPr marL="685665" lvl="1" indent="-285750">
              <a:buFont typeface="Arial"/>
              <a:buChar char="•"/>
            </a:pPr>
            <a:r>
              <a:rPr lang="en-US" dirty="0"/>
              <a:t>Crowded: Whether there are other customers (no, some, or full)</a:t>
            </a:r>
          </a:p>
          <a:p>
            <a:pPr marL="285750" indent="-285750">
              <a:buFont typeface="Arial"/>
              <a:buChar char="•"/>
            </a:pPr>
            <a:endParaRPr lang="en-US" dirty="0"/>
          </a:p>
          <a:p>
            <a:endParaRPr lang="en-US" dirty="0"/>
          </a:p>
        </p:txBody>
      </p:sp>
      <p:sp>
        <p:nvSpPr>
          <p:cNvPr id="8" name="TextBox 7"/>
          <p:cNvSpPr txBox="1"/>
          <p:nvPr/>
        </p:nvSpPr>
        <p:spPr>
          <a:xfrm>
            <a:off x="524933" y="6180667"/>
            <a:ext cx="3999262" cy="369332"/>
          </a:xfrm>
          <a:prstGeom prst="rect">
            <a:avLst/>
          </a:prstGeom>
          <a:noFill/>
        </p:spPr>
        <p:txBody>
          <a:bodyPr wrap="none" rtlCol="0">
            <a:spAutoFit/>
          </a:bodyPr>
          <a:lstStyle/>
          <a:p>
            <a:r>
              <a:rPr lang="en-US" dirty="0"/>
              <a:t>Credit: Adapted from Russell and </a:t>
            </a:r>
            <a:r>
              <a:rPr lang="en-US" dirty="0" err="1"/>
              <a:t>Norvig</a:t>
            </a:r>
            <a:endParaRPr lang="en-US" dirty="0"/>
          </a:p>
        </p:txBody>
      </p:sp>
    </p:spTree>
    <p:extLst>
      <p:ext uri="{BB962C8B-B14F-4D97-AF65-F5344CB8AC3E}">
        <p14:creationId xmlns:p14="http://schemas.microsoft.com/office/powerpoint/2010/main" val="317597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Pruning Criteria for Decision Trees: Minimal Cost Complexity</a:t>
            </a:r>
          </a:p>
        </p:txBody>
      </p:sp>
      <p:sp>
        <p:nvSpPr>
          <p:cNvPr id="9" name="TextBox 8"/>
          <p:cNvSpPr txBox="1"/>
          <p:nvPr/>
        </p:nvSpPr>
        <p:spPr>
          <a:xfrm>
            <a:off x="558800" y="1473201"/>
            <a:ext cx="10469533" cy="523220"/>
          </a:xfrm>
          <a:prstGeom prst="rect">
            <a:avLst/>
          </a:prstGeom>
          <a:noFill/>
        </p:spPr>
        <p:txBody>
          <a:bodyPr wrap="none" rtlCol="0">
            <a:spAutoFit/>
          </a:bodyPr>
          <a:lstStyle/>
          <a:p>
            <a:r>
              <a:rPr lang="en-US" sz="2800" dirty="0">
                <a:solidFill>
                  <a:srgbClr val="0000FF"/>
                </a:solidFill>
              </a:rPr>
              <a:t>Each </a:t>
            </a:r>
            <a:r>
              <a:rPr lang="en-US" sz="2800" dirty="0" err="1">
                <a:solidFill>
                  <a:srgbClr val="0000FF"/>
                </a:solidFill>
              </a:rPr>
              <a:t>subtree</a:t>
            </a:r>
            <a:r>
              <a:rPr lang="en-US" sz="2800" dirty="0">
                <a:solidFill>
                  <a:srgbClr val="0000FF"/>
                </a:solidFill>
              </a:rPr>
              <a:t> is assigned a cost. Choose the </a:t>
            </a:r>
            <a:r>
              <a:rPr lang="en-US" sz="2800" dirty="0" err="1">
                <a:solidFill>
                  <a:srgbClr val="0000FF"/>
                </a:solidFill>
              </a:rPr>
              <a:t>subtree</a:t>
            </a:r>
            <a:r>
              <a:rPr lang="en-US" sz="2800" dirty="0">
                <a:solidFill>
                  <a:srgbClr val="0000FF"/>
                </a:solidFill>
              </a:rPr>
              <a:t> with the lowest cost</a:t>
            </a:r>
          </a:p>
        </p:txBody>
      </p:sp>
    </p:spTree>
    <p:extLst>
      <p:ext uri="{BB962C8B-B14F-4D97-AF65-F5344CB8AC3E}">
        <p14:creationId xmlns:p14="http://schemas.microsoft.com/office/powerpoint/2010/main" val="149769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Pruning Criteria for Decision Trees: Minimal Cost Complexity</a:t>
            </a:r>
          </a:p>
        </p:txBody>
      </p:sp>
      <p:sp>
        <p:nvSpPr>
          <p:cNvPr id="9" name="TextBox 8"/>
          <p:cNvSpPr txBox="1"/>
          <p:nvPr/>
        </p:nvSpPr>
        <p:spPr>
          <a:xfrm>
            <a:off x="558800" y="1473201"/>
            <a:ext cx="10469533" cy="523220"/>
          </a:xfrm>
          <a:prstGeom prst="rect">
            <a:avLst/>
          </a:prstGeom>
          <a:noFill/>
        </p:spPr>
        <p:txBody>
          <a:bodyPr wrap="none" rtlCol="0">
            <a:spAutoFit/>
          </a:bodyPr>
          <a:lstStyle/>
          <a:p>
            <a:r>
              <a:rPr lang="en-US" sz="2800" dirty="0">
                <a:solidFill>
                  <a:srgbClr val="0000FF"/>
                </a:solidFill>
              </a:rPr>
              <a:t>Each </a:t>
            </a:r>
            <a:r>
              <a:rPr lang="en-US" sz="2800" dirty="0" err="1">
                <a:solidFill>
                  <a:srgbClr val="0000FF"/>
                </a:solidFill>
              </a:rPr>
              <a:t>subtree</a:t>
            </a:r>
            <a:r>
              <a:rPr lang="en-US" sz="2800" dirty="0">
                <a:solidFill>
                  <a:srgbClr val="0000FF"/>
                </a:solidFill>
              </a:rPr>
              <a:t> is assigned a cost. Choose the </a:t>
            </a:r>
            <a:r>
              <a:rPr lang="en-US" sz="2800" dirty="0" err="1">
                <a:solidFill>
                  <a:srgbClr val="0000FF"/>
                </a:solidFill>
              </a:rPr>
              <a:t>subtree</a:t>
            </a:r>
            <a:r>
              <a:rPr lang="en-US" sz="2800" dirty="0">
                <a:solidFill>
                  <a:srgbClr val="0000FF"/>
                </a:solidFill>
              </a:rPr>
              <a:t> with the lowest cost</a:t>
            </a:r>
          </a:p>
        </p:txBody>
      </p:sp>
      <p:graphicFrame>
        <p:nvGraphicFramePr>
          <p:cNvPr id="8" name="Object 7"/>
          <p:cNvGraphicFramePr>
            <a:graphicFrameLocks noChangeAspect="1"/>
          </p:cNvGraphicFramePr>
          <p:nvPr>
            <p:extLst>
              <p:ext uri="{D42A27DB-BD31-4B8C-83A1-F6EECF244321}">
                <p14:modId xmlns:p14="http://schemas.microsoft.com/office/powerpoint/2010/main" val="3219762891"/>
              </p:ext>
            </p:extLst>
          </p:nvPr>
        </p:nvGraphicFramePr>
        <p:xfrm>
          <a:off x="978429" y="3415772"/>
          <a:ext cx="9502776" cy="1182687"/>
        </p:xfrm>
        <a:graphic>
          <a:graphicData uri="http://schemas.openxmlformats.org/presentationml/2006/ole">
            <mc:AlternateContent xmlns:mc="http://schemas.openxmlformats.org/markup-compatibility/2006">
              <mc:Choice xmlns:v="urn:schemas-microsoft-com:vml" Requires="v">
                <p:oleObj spid="_x0000_s436253" name="Equation" r:id="rId4" imgW="3771900" imgH="469900" progId="Equation.DSMT4">
                  <p:embed/>
                </p:oleObj>
              </mc:Choice>
              <mc:Fallback>
                <p:oleObj name="Equation" r:id="rId4" imgW="3771900" imgH="469900" progId="Equation.DSMT4">
                  <p:embed/>
                  <p:pic>
                    <p:nvPicPr>
                      <p:cNvPr id="0" name=""/>
                      <p:cNvPicPr/>
                      <p:nvPr/>
                    </p:nvPicPr>
                    <p:blipFill>
                      <a:blip r:embed="rId5"/>
                      <a:stretch>
                        <a:fillRect/>
                      </a:stretch>
                    </p:blipFill>
                    <p:spPr>
                      <a:xfrm>
                        <a:off x="978429" y="3415772"/>
                        <a:ext cx="9502776" cy="1182687"/>
                      </a:xfrm>
                      <a:prstGeom prst="rect">
                        <a:avLst/>
                      </a:prstGeom>
                    </p:spPr>
                  </p:pic>
                </p:oleObj>
              </mc:Fallback>
            </mc:AlternateContent>
          </a:graphicData>
        </a:graphic>
      </p:graphicFrame>
      <p:sp>
        <p:nvSpPr>
          <p:cNvPr id="10" name="TextBox 9"/>
          <p:cNvSpPr txBox="1"/>
          <p:nvPr/>
        </p:nvSpPr>
        <p:spPr>
          <a:xfrm>
            <a:off x="3793067" y="2302935"/>
            <a:ext cx="2637861" cy="954107"/>
          </a:xfrm>
          <a:prstGeom prst="rect">
            <a:avLst/>
          </a:prstGeom>
          <a:noFill/>
        </p:spPr>
        <p:txBody>
          <a:bodyPr wrap="none" rtlCol="0">
            <a:spAutoFit/>
          </a:bodyPr>
          <a:lstStyle/>
          <a:p>
            <a:pPr algn="ctr"/>
            <a:r>
              <a:rPr lang="en-US" sz="2800" dirty="0">
                <a:solidFill>
                  <a:srgbClr val="008000"/>
                </a:solidFill>
              </a:rPr>
              <a:t>Misclassification</a:t>
            </a:r>
          </a:p>
          <a:p>
            <a:pPr algn="ctr"/>
            <a:r>
              <a:rPr lang="en-US" sz="2800" dirty="0">
                <a:solidFill>
                  <a:srgbClr val="008000"/>
                </a:solidFill>
              </a:rPr>
              <a:t>Error</a:t>
            </a:r>
          </a:p>
        </p:txBody>
      </p:sp>
      <p:cxnSp>
        <p:nvCxnSpPr>
          <p:cNvPr id="11" name="Straight Arrow Connector 10"/>
          <p:cNvCxnSpPr/>
          <p:nvPr/>
        </p:nvCxnSpPr>
        <p:spPr>
          <a:xfrm>
            <a:off x="5215467" y="3335867"/>
            <a:ext cx="0"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83817" y="2523069"/>
            <a:ext cx="2300630" cy="523220"/>
          </a:xfrm>
          <a:prstGeom prst="rect">
            <a:avLst/>
          </a:prstGeom>
          <a:noFill/>
        </p:spPr>
        <p:txBody>
          <a:bodyPr wrap="none" rtlCol="0">
            <a:spAutoFit/>
          </a:bodyPr>
          <a:lstStyle/>
          <a:p>
            <a:pPr algn="ctr"/>
            <a:r>
              <a:rPr lang="en-US" sz="2800" dirty="0">
                <a:solidFill>
                  <a:srgbClr val="008000"/>
                </a:solidFill>
              </a:rPr>
              <a:t>Regularization</a:t>
            </a:r>
          </a:p>
        </p:txBody>
      </p:sp>
      <p:cxnSp>
        <p:nvCxnSpPr>
          <p:cNvPr id="13" name="Straight Arrow Connector 12"/>
          <p:cNvCxnSpPr/>
          <p:nvPr/>
        </p:nvCxnSpPr>
        <p:spPr>
          <a:xfrm>
            <a:off x="8517467" y="3098800"/>
            <a:ext cx="0"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95867" y="5046135"/>
            <a:ext cx="10447866" cy="954107"/>
          </a:xfrm>
          <a:prstGeom prst="rect">
            <a:avLst/>
          </a:prstGeom>
          <a:noFill/>
        </p:spPr>
        <p:txBody>
          <a:bodyPr wrap="square" rtlCol="0">
            <a:spAutoFit/>
          </a:bodyPr>
          <a:lstStyle/>
          <a:p>
            <a:r>
              <a:rPr lang="en-US" sz="2800" dirty="0">
                <a:solidFill>
                  <a:srgbClr val="0000FF"/>
                </a:solidFill>
              </a:rPr>
              <a:t>Each new leaf costs C. </a:t>
            </a:r>
          </a:p>
          <a:p>
            <a:r>
              <a:rPr lang="en-US" sz="2800" dirty="0">
                <a:solidFill>
                  <a:srgbClr val="0000FF"/>
                </a:solidFill>
              </a:rPr>
              <a:t>That means each new leaf is worth the same as C misclassified points.</a:t>
            </a:r>
          </a:p>
        </p:txBody>
      </p:sp>
    </p:spTree>
    <p:extLst>
      <p:ext uri="{BB962C8B-B14F-4D97-AF65-F5344CB8AC3E}">
        <p14:creationId xmlns:p14="http://schemas.microsoft.com/office/powerpoint/2010/main" val="39881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Decision Trees</a:t>
            </a:r>
          </a:p>
        </p:txBody>
      </p:sp>
      <p:sp>
        <p:nvSpPr>
          <p:cNvPr id="3" name="Content Placeholder 2"/>
          <p:cNvSpPr>
            <a:spLocks noGrp="1"/>
          </p:cNvSpPr>
          <p:nvPr>
            <p:ph sz="quarter" idx="10"/>
          </p:nvPr>
        </p:nvSpPr>
        <p:spPr/>
        <p:txBody>
          <a:bodyPr/>
          <a:lstStyle/>
          <a:p>
            <a:r>
              <a:rPr lang="en-US" dirty="0"/>
              <a:t>There are decision trees for regression</a:t>
            </a:r>
          </a:p>
        </p:txBody>
      </p:sp>
    </p:spTree>
    <p:extLst>
      <p:ext uri="{BB962C8B-B14F-4D97-AF65-F5344CB8AC3E}">
        <p14:creationId xmlns:p14="http://schemas.microsoft.com/office/powerpoint/2010/main" val="296520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43949" y="33869"/>
            <a:ext cx="11525250" cy="6722533"/>
          </a:xfrm>
        </p:spPr>
        <p:txBody>
          <a:bodyPr/>
          <a:lstStyle/>
          <a:p>
            <a:pPr marL="0" indent="0">
              <a:buNone/>
            </a:pPr>
            <a:r>
              <a:rPr lang="en-US" sz="2400" dirty="0">
                <a:solidFill>
                  <a:srgbClr val="0000FF"/>
                </a:solidFill>
              </a:rPr>
              <a:t>Advantages of Decision Trees</a:t>
            </a:r>
          </a:p>
          <a:p>
            <a:r>
              <a:rPr lang="en-US" sz="2400" dirty="0">
                <a:solidFill>
                  <a:srgbClr val="660066"/>
                </a:solidFill>
              </a:rPr>
              <a:t>Handles nonlinearities</a:t>
            </a:r>
          </a:p>
          <a:p>
            <a:r>
              <a:rPr lang="en-US" sz="2400" dirty="0">
                <a:solidFill>
                  <a:srgbClr val="660066"/>
                </a:solidFill>
              </a:rPr>
              <a:t>Interpretable (at least CART)</a:t>
            </a:r>
          </a:p>
          <a:p>
            <a:r>
              <a:rPr lang="en-US" sz="2400" dirty="0">
                <a:solidFill>
                  <a:srgbClr val="660066"/>
                </a:solidFill>
              </a:rPr>
              <a:t>Greedy, so very fast</a:t>
            </a:r>
          </a:p>
          <a:p>
            <a:r>
              <a:rPr lang="en-US" sz="2400" dirty="0">
                <a:solidFill>
                  <a:srgbClr val="660066"/>
                </a:solidFill>
              </a:rPr>
              <a:t>Can easily handle imbalanced data by reweighting the points.</a:t>
            </a:r>
          </a:p>
          <a:p>
            <a:pPr marL="0" indent="0">
              <a:buNone/>
            </a:pPr>
            <a:r>
              <a:rPr lang="en-US" sz="2400" dirty="0">
                <a:solidFill>
                  <a:srgbClr val="0000FF"/>
                </a:solidFill>
              </a:rPr>
              <a:t>Disadvantages of Decision Trees</a:t>
            </a:r>
          </a:p>
          <a:p>
            <a:r>
              <a:rPr lang="en-US" sz="2400" dirty="0">
                <a:solidFill>
                  <a:srgbClr val="660066"/>
                </a:solidFill>
              </a:rPr>
              <a:t>Not very interpretable without trading off accuracy</a:t>
            </a:r>
          </a:p>
          <a:p>
            <a:r>
              <a:rPr lang="en-US" sz="2400" dirty="0">
                <a:solidFill>
                  <a:srgbClr val="660066"/>
                </a:solidFill>
              </a:rPr>
              <a:t>Greedy, so less accurate than other methods</a:t>
            </a:r>
          </a:p>
          <a:p>
            <a:r>
              <a:rPr lang="en-US" sz="2400" dirty="0">
                <a:solidFill>
                  <a:srgbClr val="660066"/>
                </a:solidFill>
              </a:rPr>
              <a:t>Heuristic algorithm – not elegant</a:t>
            </a:r>
          </a:p>
          <a:p>
            <a:r>
              <a:rPr lang="en-US" sz="2400" dirty="0">
                <a:solidFill>
                  <a:srgbClr val="660066"/>
                </a:solidFill>
              </a:rPr>
              <a:t>Tend to do poorly for imbalanced data, can’t even adjust the parameters.</a:t>
            </a:r>
          </a:p>
          <a:p>
            <a:pPr marL="0" indent="0">
              <a:buNone/>
            </a:pPr>
            <a:r>
              <a:rPr lang="en-US" sz="2400" dirty="0">
                <a:solidFill>
                  <a:srgbClr val="0000FF"/>
                </a:solidFill>
              </a:rPr>
              <a:t>Note</a:t>
            </a:r>
          </a:p>
          <a:p>
            <a:r>
              <a:rPr lang="en-US" sz="2400" dirty="0">
                <a:solidFill>
                  <a:srgbClr val="660066"/>
                </a:solidFill>
              </a:rPr>
              <a:t>CART tends to be more interpretable but less accurate than C4.5, but C4.5 produces completely </a:t>
            </a:r>
            <a:r>
              <a:rPr lang="en-US" sz="2400" dirty="0" err="1">
                <a:solidFill>
                  <a:srgbClr val="660066"/>
                </a:solidFill>
              </a:rPr>
              <a:t>uninterpretable</a:t>
            </a:r>
            <a:r>
              <a:rPr lang="en-US" sz="2400" dirty="0">
                <a:solidFill>
                  <a:srgbClr val="660066"/>
                </a:solidFill>
              </a:rPr>
              <a:t> models by default.</a:t>
            </a:r>
          </a:p>
        </p:txBody>
      </p:sp>
    </p:spTree>
    <p:extLst>
      <p:ext uri="{BB962C8B-B14F-4D97-AF65-F5344CB8AC3E}">
        <p14:creationId xmlns:p14="http://schemas.microsoft.com/office/powerpoint/2010/main" val="26879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a:latin typeface="Segoe UI Light" panose="020B0502040204020203" pitchFamily="34" charset="0"/>
                <a:cs typeface="Segoe UI Light" panose="020B0502040204020203" pitchFamily="34" charset="0"/>
              </a:rPr>
              <a:t>04 | Boosting</a:t>
            </a:r>
          </a:p>
        </p:txBody>
      </p:sp>
      <p:sp>
        <p:nvSpPr>
          <p:cNvPr id="4" name="Subtitle 3"/>
          <p:cNvSpPr>
            <a:spLocks noGrp="1"/>
          </p:cNvSpPr>
          <p:nvPr>
            <p:ph type="subTitle" idx="1"/>
          </p:nvPr>
        </p:nvSpPr>
        <p:spPr>
          <a:xfrm>
            <a:off x="208016" y="5397221"/>
            <a:ext cx="8667149" cy="1460779"/>
          </a:xfrm>
        </p:spPr>
        <p:txBody>
          <a:bodyPr/>
          <a:lstStyle/>
          <a:p>
            <a:r>
              <a:rPr lang="en-US" dirty="0">
                <a:latin typeface="Segoe UI Light" panose="020B0502040204020203" pitchFamily="34" charset="0"/>
                <a:cs typeface="Segoe UI Light" panose="020B0502040204020203" pitchFamily="34" charset="0"/>
              </a:rPr>
              <a:t>Cynthia </a:t>
            </a:r>
            <a:r>
              <a:rPr lang="en-US" dirty="0" err="1">
                <a:latin typeface="Segoe UI Light" panose="020B0502040204020203" pitchFamily="34" charset="0"/>
                <a:cs typeface="Segoe UI Light" panose="020B0502040204020203" pitchFamily="34" charset="0"/>
              </a:rPr>
              <a:t>Rudin</a:t>
            </a:r>
            <a:r>
              <a:rPr lang="en-US" dirty="0">
                <a:latin typeface="Segoe UI Light" panose="020B0502040204020203" pitchFamily="34" charset="0"/>
                <a:cs typeface="Segoe UI Light" panose="020B0502040204020203" pitchFamily="34" charset="0"/>
              </a:rPr>
              <a:t> | MIT Sloan School of Management</a:t>
            </a:r>
          </a:p>
          <a:p>
            <a:endParaRPr lang="en-US" dirty="0"/>
          </a:p>
        </p:txBody>
      </p:sp>
    </p:spTree>
    <p:extLst>
      <p:ext uri="{BB962C8B-B14F-4D97-AF65-F5344CB8AC3E}">
        <p14:creationId xmlns:p14="http://schemas.microsoft.com/office/powerpoint/2010/main" val="1372410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4" name="Content Placeholder 3"/>
          <p:cNvSpPr>
            <a:spLocks noGrp="1"/>
          </p:cNvSpPr>
          <p:nvPr>
            <p:ph sz="quarter" idx="10"/>
          </p:nvPr>
        </p:nvSpPr>
        <p:spPr/>
        <p:txBody>
          <a:bodyPr/>
          <a:lstStyle/>
          <a:p>
            <a:r>
              <a:rPr lang="en-US" dirty="0">
                <a:solidFill>
                  <a:srgbClr val="0000FF"/>
                </a:solidFill>
              </a:rPr>
              <a:t>Question of Kearns: Can you turn a “weak” learning algorithm (that is barely better than random guessing) into a “strong” learning algorithm (whose error rate is arbitrarily close to 0)? </a:t>
            </a:r>
          </a:p>
          <a:p>
            <a:endParaRPr lang="en-US" dirty="0"/>
          </a:p>
        </p:txBody>
      </p:sp>
    </p:spTree>
    <p:extLst>
      <p:ext uri="{BB962C8B-B14F-4D97-AF65-F5344CB8AC3E}">
        <p14:creationId xmlns:p14="http://schemas.microsoft.com/office/powerpoint/2010/main" val="448331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4" name="Content Placeholder 3"/>
          <p:cNvSpPr>
            <a:spLocks noGrp="1"/>
          </p:cNvSpPr>
          <p:nvPr>
            <p:ph sz="quarter" idx="10"/>
          </p:nvPr>
        </p:nvSpPr>
        <p:spPr/>
        <p:txBody>
          <a:bodyPr/>
          <a:lstStyle/>
          <a:p>
            <a:pPr marL="571500" indent="-571500">
              <a:buFont typeface="Arial"/>
              <a:buChar char="•"/>
            </a:pPr>
            <a:r>
              <a:rPr lang="en-US" dirty="0">
                <a:solidFill>
                  <a:srgbClr val="0000FF"/>
                </a:solidFill>
              </a:rPr>
              <a:t>Question of Kearns: Can you turn a “weak” learning algorithm (that is barely better than random guessing) into a “strong” learning algorithm (whose error rate is arbitrarily close to 0)? </a:t>
            </a:r>
          </a:p>
          <a:p>
            <a:pPr marL="571500" indent="-571500">
              <a:buFont typeface="Arial"/>
              <a:buChar char="•"/>
            </a:pPr>
            <a:endParaRPr lang="en-US" dirty="0">
              <a:solidFill>
                <a:srgbClr val="007233"/>
              </a:solidFill>
            </a:endParaRPr>
          </a:p>
          <a:p>
            <a:pPr marL="571500" indent="-571500">
              <a:buFont typeface="Arial"/>
              <a:buChar char="•"/>
            </a:pPr>
            <a:r>
              <a:rPr lang="en-US" dirty="0">
                <a:solidFill>
                  <a:srgbClr val="007233"/>
                </a:solidFill>
              </a:rPr>
              <a:t>We could ask the algorithm to create a lot of classifiers and figure out how to combine them</a:t>
            </a:r>
            <a:r>
              <a:rPr lang="is-IS" dirty="0">
                <a:solidFill>
                  <a:srgbClr val="007233"/>
                </a:solidFill>
              </a:rPr>
              <a:t>… but if we give the algorithm the same input each time, it will produce the same answer, not a lot of different classifiers.</a:t>
            </a:r>
            <a:endParaRPr lang="en-US" dirty="0">
              <a:solidFill>
                <a:srgbClr val="007233"/>
              </a:solidFill>
            </a:endParaRPr>
          </a:p>
          <a:p>
            <a:endParaRPr lang="en-US" dirty="0"/>
          </a:p>
        </p:txBody>
      </p:sp>
    </p:spTree>
    <p:extLst>
      <p:ext uri="{BB962C8B-B14F-4D97-AF65-F5344CB8AC3E}">
        <p14:creationId xmlns:p14="http://schemas.microsoft.com/office/powerpoint/2010/main" val="10598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3" name="Content Placeholder 2"/>
          <p:cNvSpPr>
            <a:spLocks noGrp="1"/>
          </p:cNvSpPr>
          <p:nvPr>
            <p:ph sz="quarter" idx="10"/>
          </p:nvPr>
        </p:nvSpPr>
        <p:spPr/>
        <p:txBody>
          <a:bodyPr/>
          <a:lstStyle/>
          <a:p>
            <a:pPr marL="571500" indent="-571500">
              <a:buFont typeface="Arial"/>
              <a:buChar char="•"/>
            </a:pPr>
            <a:r>
              <a:rPr lang="is-IS" sz="3600" dirty="0">
                <a:solidFill>
                  <a:srgbClr val="660066"/>
                </a:solidFill>
              </a:rPr>
              <a:t>Schapire and Freund’s answer: </a:t>
            </a:r>
          </a:p>
          <a:p>
            <a:pPr marL="1028700" lvl="1" indent="-571500">
              <a:buFont typeface="Arial"/>
              <a:buChar char="•"/>
            </a:pPr>
            <a:r>
              <a:rPr lang="is-IS" sz="3600" dirty="0">
                <a:solidFill>
                  <a:srgbClr val="660066"/>
                </a:solidFill>
              </a:rPr>
              <a:t>Reweight the data in many ways </a:t>
            </a:r>
          </a:p>
          <a:p>
            <a:pPr marL="1028700" lvl="1" indent="-571500">
              <a:buFont typeface="Arial"/>
              <a:buChar char="•"/>
            </a:pPr>
            <a:r>
              <a:rPr lang="is-IS" sz="3600" dirty="0">
                <a:solidFill>
                  <a:srgbClr val="660066"/>
                </a:solidFill>
              </a:rPr>
              <a:t>Use the weak learning algorithm to create a weak classifier for each (reweighted) dataset </a:t>
            </a:r>
          </a:p>
          <a:p>
            <a:pPr marL="1028700" lvl="1" indent="-571500">
              <a:buFont typeface="Arial"/>
              <a:buChar char="•"/>
            </a:pPr>
            <a:r>
              <a:rPr lang="is-IS" sz="3600" dirty="0">
                <a:solidFill>
                  <a:srgbClr val="660066"/>
                </a:solidFill>
              </a:rPr>
              <a:t>Compute a weighted average of the weak classifiers.</a:t>
            </a:r>
            <a:endParaRPr lang="en-US" sz="3600" dirty="0">
              <a:solidFill>
                <a:srgbClr val="660066"/>
              </a:solidFill>
            </a:endParaRPr>
          </a:p>
          <a:p>
            <a:endParaRPr lang="en-US" dirty="0"/>
          </a:p>
        </p:txBody>
      </p:sp>
    </p:spTree>
    <p:extLst>
      <p:ext uri="{BB962C8B-B14F-4D97-AF65-F5344CB8AC3E}">
        <p14:creationId xmlns:p14="http://schemas.microsoft.com/office/powerpoint/2010/main" val="74359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5003791" y="5079985"/>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4419591" y="5079985"/>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114790" y="4842919"/>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419606" y="5079989"/>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ectangle 31"/>
          <p:cNvSpPr/>
          <p:nvPr/>
        </p:nvSpPr>
        <p:spPr>
          <a:xfrm rot="5400000">
            <a:off x="7332122" y="3403589"/>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Rectangle 32"/>
          <p:cNvSpPr/>
          <p:nvPr/>
        </p:nvSpPr>
        <p:spPr>
          <a:xfrm rot="5400000">
            <a:off x="7247456" y="3318923"/>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548030" y="5503311"/>
            <a:ext cx="279400" cy="30694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7" name="Rectangle 36"/>
          <p:cNvSpPr/>
          <p:nvPr/>
        </p:nvSpPr>
        <p:spPr>
          <a:xfrm>
            <a:off x="7236875" y="5194301"/>
            <a:ext cx="599025" cy="6159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824124" y="4859852"/>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236890" y="5194300"/>
            <a:ext cx="304786" cy="325952"/>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Rectangle 43"/>
          <p:cNvSpPr/>
          <p:nvPr/>
        </p:nvSpPr>
        <p:spPr>
          <a:xfrm>
            <a:off x="6824124" y="2844786"/>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392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6" name="Rectangle 2"/>
          <p:cNvSpPr>
            <a:spLocks noGrp="1" noChangeArrowheads="1"/>
          </p:cNvSpPr>
          <p:nvPr>
            <p:ph sz="quarter" idx="10"/>
          </p:nvPr>
        </p:nvSpPr>
        <p:spPr>
          <a:xfrm>
            <a:off x="379413" y="1388226"/>
            <a:ext cx="11525250" cy="5290388"/>
          </a:xfrm>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spTree>
    <p:extLst>
      <p:ext uri="{BB962C8B-B14F-4D97-AF65-F5344CB8AC3E}">
        <p14:creationId xmlns:p14="http://schemas.microsoft.com/office/powerpoint/2010/main" val="32227041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a:xfrm>
            <a:off x="379413" y="897160"/>
            <a:ext cx="11525250" cy="5290388"/>
          </a:xfrm>
        </p:spPr>
        <p:txBody>
          <a:bodyPr/>
          <a:lstStyle/>
          <a:p>
            <a:r>
              <a:rPr lang="en-US" dirty="0"/>
              <a:t>Example: Will the customer wait for a table at a restaurant?</a:t>
            </a:r>
          </a:p>
          <a:p>
            <a:endParaRPr lang="en-US" dirty="0"/>
          </a:p>
        </p:txBody>
      </p:sp>
      <p:pic>
        <p:nvPicPr>
          <p:cNvPr id="4" name="Picture 3"/>
          <p:cNvPicPr>
            <a:picLocks noChangeAspect="1"/>
          </p:cNvPicPr>
          <p:nvPr/>
        </p:nvPicPr>
        <p:blipFill>
          <a:blip r:embed="rId2"/>
          <a:stretch>
            <a:fillRect/>
          </a:stretch>
        </p:blipFill>
        <p:spPr>
          <a:xfrm>
            <a:off x="-2542880" y="5612270"/>
            <a:ext cx="2356613" cy="124573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521019877"/>
              </p:ext>
            </p:extLst>
          </p:nvPr>
        </p:nvGraphicFramePr>
        <p:xfrm>
          <a:off x="1134541" y="1700106"/>
          <a:ext cx="9943890" cy="4820920"/>
        </p:xfrm>
        <a:graphic>
          <a:graphicData uri="http://schemas.openxmlformats.org/drawingml/2006/table">
            <a:tbl>
              <a:tblPr firstRow="1" bandRow="1">
                <a:tableStyleId>{5940675A-B579-460E-94D1-54222C63F5DA}</a:tableStyleId>
              </a:tblPr>
              <a:tblGrid>
                <a:gridCol w="733320">
                  <a:extLst>
                    <a:ext uri="{9D8B030D-6E8A-4147-A177-3AD203B41FA5}">
                      <a16:colId xmlns:a16="http://schemas.microsoft.com/office/drawing/2014/main" val="20000"/>
                    </a:ext>
                  </a:extLst>
                </a:gridCol>
                <a:gridCol w="1249754">
                  <a:extLst>
                    <a:ext uri="{9D8B030D-6E8A-4147-A177-3AD203B41FA5}">
                      <a16:colId xmlns:a16="http://schemas.microsoft.com/office/drawing/2014/main" val="20001"/>
                    </a:ext>
                  </a:extLst>
                </a:gridCol>
                <a:gridCol w="1033780">
                  <a:extLst>
                    <a:ext uri="{9D8B030D-6E8A-4147-A177-3AD203B41FA5}">
                      <a16:colId xmlns:a16="http://schemas.microsoft.com/office/drawing/2014/main" val="20002"/>
                    </a:ext>
                  </a:extLst>
                </a:gridCol>
                <a:gridCol w="820496">
                  <a:extLst>
                    <a:ext uri="{9D8B030D-6E8A-4147-A177-3AD203B41FA5}">
                      <a16:colId xmlns:a16="http://schemas.microsoft.com/office/drawing/2014/main" val="20003"/>
                    </a:ext>
                  </a:extLst>
                </a:gridCol>
                <a:gridCol w="820496">
                  <a:extLst>
                    <a:ext uri="{9D8B030D-6E8A-4147-A177-3AD203B41FA5}">
                      <a16:colId xmlns:a16="http://schemas.microsoft.com/office/drawing/2014/main" val="20004"/>
                    </a:ext>
                  </a:extLst>
                </a:gridCol>
                <a:gridCol w="820496">
                  <a:extLst>
                    <a:ext uri="{9D8B030D-6E8A-4147-A177-3AD203B41FA5}">
                      <a16:colId xmlns:a16="http://schemas.microsoft.com/office/drawing/2014/main" val="20005"/>
                    </a:ext>
                  </a:extLst>
                </a:gridCol>
                <a:gridCol w="820496">
                  <a:extLst>
                    <a:ext uri="{9D8B030D-6E8A-4147-A177-3AD203B41FA5}">
                      <a16:colId xmlns:a16="http://schemas.microsoft.com/office/drawing/2014/main" val="20006"/>
                    </a:ext>
                  </a:extLst>
                </a:gridCol>
                <a:gridCol w="982980">
                  <a:extLst>
                    <a:ext uri="{9D8B030D-6E8A-4147-A177-3AD203B41FA5}">
                      <a16:colId xmlns:a16="http://schemas.microsoft.com/office/drawing/2014/main" val="20007"/>
                    </a:ext>
                  </a:extLst>
                </a:gridCol>
                <a:gridCol w="820496">
                  <a:extLst>
                    <a:ext uri="{9D8B030D-6E8A-4147-A177-3AD203B41FA5}">
                      <a16:colId xmlns:a16="http://schemas.microsoft.com/office/drawing/2014/main" val="20008"/>
                    </a:ext>
                  </a:extLst>
                </a:gridCol>
                <a:gridCol w="1021080">
                  <a:extLst>
                    <a:ext uri="{9D8B030D-6E8A-4147-A177-3AD203B41FA5}">
                      <a16:colId xmlns:a16="http://schemas.microsoft.com/office/drawing/2014/main" val="20009"/>
                    </a:ext>
                  </a:extLst>
                </a:gridCol>
                <a:gridCol w="820496">
                  <a:extLst>
                    <a:ext uri="{9D8B030D-6E8A-4147-A177-3AD203B41FA5}">
                      <a16:colId xmlns:a16="http://schemas.microsoft.com/office/drawing/2014/main" val="20010"/>
                    </a:ext>
                  </a:extLst>
                </a:gridCol>
              </a:tblGrid>
              <a:tr h="370840">
                <a:tc>
                  <a:txBody>
                    <a:bodyPr/>
                    <a:lstStyle/>
                    <a:p>
                      <a:endParaRPr lang="en-US" dirty="0"/>
                    </a:p>
                  </a:txBody>
                  <a:tcPr/>
                </a:tc>
                <a:tc>
                  <a:txBody>
                    <a:bodyPr/>
                    <a:lstStyle/>
                    <a:p>
                      <a:r>
                        <a:rPr lang="en-US" dirty="0" err="1"/>
                        <a:t>OthOptions</a:t>
                      </a:r>
                      <a:endParaRPr lang="en-US" dirty="0"/>
                    </a:p>
                  </a:txBody>
                  <a:tcPr>
                    <a:lnB w="57150" cap="flat" cmpd="sng" algn="ctr">
                      <a:solidFill>
                        <a:scrgbClr r="0" g="0" b="0"/>
                      </a:solidFill>
                      <a:prstDash val="solid"/>
                      <a:round/>
                      <a:headEnd type="none" w="med" len="med"/>
                      <a:tailEnd type="none" w="med" len="med"/>
                    </a:lnB>
                  </a:tcPr>
                </a:tc>
                <a:tc>
                  <a:txBody>
                    <a:bodyPr/>
                    <a:lstStyle/>
                    <a:p>
                      <a:r>
                        <a:rPr lang="en-US" dirty="0"/>
                        <a:t>Weekend</a:t>
                      </a:r>
                    </a:p>
                  </a:txBody>
                  <a:tcPr>
                    <a:lnB w="57150" cap="flat" cmpd="sng" algn="ctr">
                      <a:solidFill>
                        <a:scrgbClr r="0" g="0" b="0"/>
                      </a:solidFill>
                      <a:prstDash val="solid"/>
                      <a:round/>
                      <a:headEnd type="none" w="med" len="med"/>
                      <a:tailEnd type="none" w="med" len="med"/>
                    </a:lnB>
                  </a:tcPr>
                </a:tc>
                <a:tc>
                  <a:txBody>
                    <a:bodyPr/>
                    <a:lstStyle/>
                    <a:p>
                      <a:r>
                        <a:rPr lang="en-US" dirty="0"/>
                        <a:t>Area</a:t>
                      </a:r>
                    </a:p>
                  </a:txBody>
                  <a:tcPr>
                    <a:lnB w="57150" cap="flat" cmpd="sng" algn="ctr">
                      <a:solidFill>
                        <a:scrgbClr r="0" g="0" b="0"/>
                      </a:solidFill>
                      <a:prstDash val="solid"/>
                      <a:round/>
                      <a:headEnd type="none" w="med" len="med"/>
                      <a:tailEnd type="none" w="med" len="med"/>
                    </a:lnB>
                  </a:tcPr>
                </a:tc>
                <a:tc>
                  <a:txBody>
                    <a:bodyPr/>
                    <a:lstStyle/>
                    <a:p>
                      <a:r>
                        <a:rPr lang="en-US" dirty="0"/>
                        <a:t>Plans</a:t>
                      </a:r>
                    </a:p>
                  </a:txBody>
                  <a:tcPr>
                    <a:lnB w="57150" cap="flat" cmpd="sng" algn="ctr">
                      <a:solidFill>
                        <a:scrgbClr r="0" g="0" b="0"/>
                      </a:solidFill>
                      <a:prstDash val="solid"/>
                      <a:round/>
                      <a:headEnd type="none" w="med" len="med"/>
                      <a:tailEnd type="none" w="med" len="med"/>
                    </a:lnB>
                  </a:tcPr>
                </a:tc>
                <a:tc>
                  <a:txBody>
                    <a:bodyPr/>
                    <a:lstStyle/>
                    <a:p>
                      <a:r>
                        <a:rPr lang="en-US" dirty="0"/>
                        <a:t>Price</a:t>
                      </a:r>
                    </a:p>
                  </a:txBody>
                  <a:tcPr>
                    <a:lnB w="57150" cap="flat" cmpd="sng" algn="ctr">
                      <a:solidFill>
                        <a:scrgbClr r="0" g="0" b="0"/>
                      </a:solidFill>
                      <a:prstDash val="solid"/>
                      <a:round/>
                      <a:headEnd type="none" w="med" len="med"/>
                      <a:tailEnd type="none" w="med" len="med"/>
                    </a:lnB>
                  </a:tcPr>
                </a:tc>
                <a:tc>
                  <a:txBody>
                    <a:bodyPr/>
                    <a:lstStyle/>
                    <a:p>
                      <a:r>
                        <a:rPr lang="en-US" dirty="0" err="1"/>
                        <a:t>Precip</a:t>
                      </a:r>
                      <a:endParaRPr lang="en-US" dirty="0"/>
                    </a:p>
                  </a:txBody>
                  <a:tcPr>
                    <a:lnB w="57150" cap="flat" cmpd="sng" algn="ctr">
                      <a:solidFill>
                        <a:scrgbClr r="0" g="0" b="0"/>
                      </a:solidFill>
                      <a:prstDash val="solid"/>
                      <a:round/>
                      <a:headEnd type="none" w="med" len="med"/>
                      <a:tailEnd type="none" w="med" len="med"/>
                    </a:lnB>
                  </a:tcPr>
                </a:tc>
                <a:tc>
                  <a:txBody>
                    <a:bodyPr/>
                    <a:lstStyle/>
                    <a:p>
                      <a:r>
                        <a:rPr lang="en-US" dirty="0"/>
                        <a:t>Genre</a:t>
                      </a:r>
                    </a:p>
                  </a:txBody>
                  <a:tcPr>
                    <a:lnB w="57150" cap="flat" cmpd="sng" algn="ctr">
                      <a:solidFill>
                        <a:scrgbClr r="0" g="0" b="0"/>
                      </a:solidFill>
                      <a:prstDash val="solid"/>
                      <a:round/>
                      <a:headEnd type="none" w="med" len="med"/>
                      <a:tailEnd type="none" w="med" len="med"/>
                    </a:lnB>
                  </a:tcPr>
                </a:tc>
                <a:tc>
                  <a:txBody>
                    <a:bodyPr/>
                    <a:lstStyle/>
                    <a:p>
                      <a:r>
                        <a:rPr lang="en-US" dirty="0"/>
                        <a:t>Wait</a:t>
                      </a:r>
                    </a:p>
                  </a:txBody>
                  <a:tcPr>
                    <a:lnB w="57150" cap="flat" cmpd="sng" algn="ctr">
                      <a:solidFill>
                        <a:scrgbClr r="0" g="0" b="0"/>
                      </a:solidFill>
                      <a:prstDash val="solid"/>
                      <a:round/>
                      <a:headEnd type="none" w="med" len="med"/>
                      <a:tailEnd type="none" w="med" len="med"/>
                    </a:lnB>
                  </a:tcPr>
                </a:tc>
                <a:tc>
                  <a:txBody>
                    <a:bodyPr/>
                    <a:lstStyle/>
                    <a:p>
                      <a:r>
                        <a:rPr lang="en-US" dirty="0"/>
                        <a:t>Crowded</a:t>
                      </a:r>
                    </a:p>
                  </a:txBody>
                  <a:tcPr>
                    <a:lnR w="57150" cap="flat" cmpd="sng" algn="ctr">
                      <a:solidFill>
                        <a:scrgbClr r="0" g="0" b="0"/>
                      </a:solidFill>
                      <a:prstDash val="solid"/>
                      <a:round/>
                      <a:headEnd type="none" w="med" len="med"/>
                      <a:tailEnd type="none" w="med" len="med"/>
                    </a:lnR>
                    <a:lnB w="57150" cap="flat" cmpd="sng" algn="ctr">
                      <a:solidFill>
                        <a:scrgbClr r="0" g="0" b="0"/>
                      </a:solidFill>
                      <a:prstDash val="solid"/>
                      <a:round/>
                      <a:headEnd type="none" w="med" len="med"/>
                      <a:tailEnd type="none" w="med" len="med"/>
                    </a:lnB>
                  </a:tcPr>
                </a:tc>
                <a:tc>
                  <a:txBody>
                    <a:bodyPr/>
                    <a:lstStyle/>
                    <a:p>
                      <a:r>
                        <a:rPr lang="en-US" dirty="0"/>
                        <a:t>Stay?</a:t>
                      </a:r>
                    </a:p>
                  </a:txBody>
                  <a:tcPr>
                    <a:lnL w="57150" cap="flat" cmpd="sng" algn="ctr">
                      <a:solidFill>
                        <a:scrgbClr r="0" g="0" b="0"/>
                      </a:solidFill>
                      <a:prstDash val="solid"/>
                      <a:round/>
                      <a:headEnd type="none" w="med" len="med"/>
                      <a:tailEnd type="none" w="med" len="med"/>
                    </a:lnL>
                    <a:lnB w="571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solidFill>
                            <a:srgbClr val="000090"/>
                          </a:solidFill>
                        </a:rPr>
                        <a:t>x</a:t>
                      </a:r>
                      <a:r>
                        <a:rPr lang="en-US" baseline="-25000" dirty="0">
                          <a:solidFill>
                            <a:srgbClr val="000090"/>
                          </a:solidFill>
                        </a:rPr>
                        <a:t>1</a:t>
                      </a:r>
                      <a:endParaRPr lang="en-US" dirty="0">
                        <a:solidFill>
                          <a:srgbClr val="000090"/>
                        </a:solidFill>
                      </a:endParaRPr>
                    </a:p>
                  </a:txBody>
                  <a:tcPr/>
                </a:tc>
                <a:tc>
                  <a:txBody>
                    <a:bodyPr/>
                    <a:lstStyle/>
                    <a:p>
                      <a:r>
                        <a:rPr lang="en-US" dirty="0">
                          <a:solidFill>
                            <a:srgbClr val="000090"/>
                          </a:solidFill>
                        </a:rPr>
                        <a:t>Yes</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Yes</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French</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0-5</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lnT w="5715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2</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Thai</a:t>
                      </a:r>
                    </a:p>
                  </a:txBody>
                  <a:tcPr/>
                </a:tc>
                <a:tc>
                  <a:txBody>
                    <a:bodyPr/>
                    <a:lstStyle/>
                    <a:p>
                      <a:r>
                        <a:rPr lang="en-US" dirty="0">
                          <a:solidFill>
                            <a:srgbClr val="007233"/>
                          </a:solidFill>
                        </a:rPr>
                        <a:t>16-30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3</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No</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Pizza</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4</a:t>
                      </a:r>
                      <a:endParaRPr lang="en-US" dirty="0">
                        <a:solidFill>
                          <a:srgbClr val="000090"/>
                        </a:solidFill>
                      </a:endParaRP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Thai</a:t>
                      </a:r>
                    </a:p>
                  </a:txBody>
                  <a:tcPr/>
                </a:tc>
                <a:tc>
                  <a:txBody>
                    <a:bodyPr/>
                    <a:lstStyle/>
                    <a:p>
                      <a:r>
                        <a:rPr lang="en-US" dirty="0">
                          <a:solidFill>
                            <a:srgbClr val="000090"/>
                          </a:solidFill>
                        </a:rPr>
                        <a:t>6-15</a:t>
                      </a:r>
                    </a:p>
                  </a:txBody>
                  <a:tcPr/>
                </a:tc>
                <a:tc>
                  <a:txBody>
                    <a:bodyPr/>
                    <a:lstStyle/>
                    <a:p>
                      <a:r>
                        <a:rPr lang="en-US" dirty="0">
                          <a:solidFill>
                            <a:srgbClr val="000090"/>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5</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French</a:t>
                      </a:r>
                    </a:p>
                  </a:txBody>
                  <a:tcPr/>
                </a:tc>
                <a:tc>
                  <a:txBody>
                    <a:bodyPr/>
                    <a:lstStyle/>
                    <a:p>
                      <a:r>
                        <a:rPr lang="en-US" dirty="0">
                          <a:solidFill>
                            <a:srgbClr val="007233"/>
                          </a:solidFill>
                        </a:rPr>
                        <a:t>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6</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Yes</a:t>
                      </a:r>
                    </a:p>
                  </a:txBody>
                  <a:tcPr/>
                </a:tc>
                <a:tc>
                  <a:txBody>
                    <a:bodyPr/>
                    <a:lstStyle/>
                    <a:p>
                      <a:r>
                        <a:rPr lang="en-US" dirty="0">
                          <a:solidFill>
                            <a:srgbClr val="000090"/>
                          </a:solidFill>
                        </a:rPr>
                        <a:t>Mexican</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7</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Yes</a:t>
                      </a:r>
                    </a:p>
                  </a:txBody>
                  <a:tcPr/>
                </a:tc>
                <a:tc>
                  <a:txBody>
                    <a:bodyPr/>
                    <a:lstStyle/>
                    <a:p>
                      <a:r>
                        <a:rPr lang="en-US" dirty="0">
                          <a:solidFill>
                            <a:srgbClr val="007233"/>
                          </a:solidFill>
                        </a:rPr>
                        <a:t>Pizza</a:t>
                      </a:r>
                    </a:p>
                  </a:txBody>
                  <a:tcPr/>
                </a:tc>
                <a:tc>
                  <a:txBody>
                    <a:bodyPr/>
                    <a:lstStyle/>
                    <a:p>
                      <a:r>
                        <a:rPr lang="en-US" dirty="0">
                          <a:solidFill>
                            <a:srgbClr val="007233"/>
                          </a:solidFill>
                        </a:rPr>
                        <a:t>0-5</a:t>
                      </a:r>
                    </a:p>
                  </a:txBody>
                  <a:tcPr/>
                </a:tc>
                <a:tc>
                  <a:txBody>
                    <a:bodyPr/>
                    <a:lstStyle/>
                    <a:p>
                      <a:r>
                        <a:rPr lang="en-US" dirty="0">
                          <a:solidFill>
                            <a:srgbClr val="007233"/>
                          </a:solidFill>
                        </a:rPr>
                        <a:t>none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8</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Yes</a:t>
                      </a:r>
                    </a:p>
                  </a:txBody>
                  <a:tcPr/>
                </a:tc>
                <a:tc>
                  <a:txBody>
                    <a:bodyPr/>
                    <a:lstStyle/>
                    <a:p>
                      <a:r>
                        <a:rPr lang="en-US" dirty="0">
                          <a:solidFill>
                            <a:srgbClr val="000090"/>
                          </a:solidFill>
                        </a:rPr>
                        <a:t>Thai</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9</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Yes</a:t>
                      </a:r>
                    </a:p>
                  </a:txBody>
                  <a:tcPr/>
                </a:tc>
                <a:tc>
                  <a:txBody>
                    <a:bodyPr/>
                    <a:lstStyle/>
                    <a:p>
                      <a:r>
                        <a:rPr lang="en-US" dirty="0">
                          <a:solidFill>
                            <a:srgbClr val="007233"/>
                          </a:solidFill>
                        </a:rPr>
                        <a:t>Pizza</a:t>
                      </a:r>
                    </a:p>
                  </a:txBody>
                  <a:tcPr/>
                </a:tc>
                <a:tc>
                  <a:txBody>
                    <a:bodyPr/>
                    <a:lstStyle/>
                    <a:p>
                      <a:r>
                        <a:rPr lang="en-US" dirty="0">
                          <a:solidFill>
                            <a:srgbClr val="007233"/>
                          </a:solidFill>
                        </a:rPr>
                        <a:t>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10</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Mexican</a:t>
                      </a:r>
                    </a:p>
                  </a:txBody>
                  <a:tcPr/>
                </a:tc>
                <a:tc>
                  <a:txBody>
                    <a:bodyPr/>
                    <a:lstStyle/>
                    <a:p>
                      <a:r>
                        <a:rPr lang="en-US" dirty="0">
                          <a:solidFill>
                            <a:srgbClr val="007233"/>
                          </a:solidFill>
                        </a:rPr>
                        <a:t>6-15</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11</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Thai</a:t>
                      </a:r>
                    </a:p>
                  </a:txBody>
                  <a:tcPr/>
                </a:tc>
                <a:tc>
                  <a:txBody>
                    <a:bodyPr/>
                    <a:lstStyle/>
                    <a:p>
                      <a:r>
                        <a:rPr lang="en-US" dirty="0">
                          <a:solidFill>
                            <a:srgbClr val="007233"/>
                          </a:solidFill>
                        </a:rPr>
                        <a:t>0-5</a:t>
                      </a:r>
                    </a:p>
                  </a:txBody>
                  <a:tcPr/>
                </a:tc>
                <a:tc>
                  <a:txBody>
                    <a:bodyPr/>
                    <a:lstStyle/>
                    <a:p>
                      <a:r>
                        <a:rPr lang="en-US" dirty="0">
                          <a:solidFill>
                            <a:srgbClr val="007233"/>
                          </a:solidFill>
                        </a:rPr>
                        <a:t>none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12</a:t>
                      </a:r>
                      <a:endParaRPr lang="en-US" dirty="0">
                        <a:solidFill>
                          <a:srgbClr val="000090"/>
                        </a:solidFill>
                      </a:endParaRP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Pizza</a:t>
                      </a:r>
                    </a:p>
                  </a:txBody>
                  <a:tcPr/>
                </a:tc>
                <a:tc>
                  <a:txBody>
                    <a:bodyPr/>
                    <a:lstStyle/>
                    <a:p>
                      <a:r>
                        <a:rPr lang="en-US" dirty="0">
                          <a:solidFill>
                            <a:srgbClr val="000090"/>
                          </a:solidFill>
                        </a:rPr>
                        <a:t>16-30</a:t>
                      </a:r>
                    </a:p>
                  </a:txBody>
                  <a:tcPr/>
                </a:tc>
                <a:tc>
                  <a:txBody>
                    <a:bodyPr/>
                    <a:lstStyle/>
                    <a:p>
                      <a:r>
                        <a:rPr lang="en-US" dirty="0">
                          <a:solidFill>
                            <a:srgbClr val="000090"/>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61372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10159987" y="3826931"/>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159987" y="3826931"/>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8906926" y="2099734"/>
            <a:ext cx="2929475" cy="1077218"/>
          </a:xfrm>
          <a:prstGeom prst="rect">
            <a:avLst/>
          </a:prstGeom>
          <a:noFill/>
        </p:spPr>
        <p:txBody>
          <a:bodyPr wrap="square" rtlCol="0">
            <a:spAutoFit/>
          </a:bodyPr>
          <a:lstStyle/>
          <a:p>
            <a:pPr algn="ctr"/>
            <a:r>
              <a:rPr lang="en-US" sz="3200" dirty="0"/>
              <a:t>Doesn’t detect anything</a:t>
            </a:r>
          </a:p>
        </p:txBody>
      </p:sp>
      <p:sp>
        <p:nvSpPr>
          <p:cNvPr id="34" name="TextBox 33"/>
          <p:cNvSpPr txBox="1"/>
          <p:nvPr/>
        </p:nvSpPr>
        <p:spPr>
          <a:xfrm>
            <a:off x="8094132" y="5571067"/>
            <a:ext cx="4097868" cy="1077218"/>
          </a:xfrm>
          <a:prstGeom prst="rect">
            <a:avLst/>
          </a:prstGeom>
          <a:noFill/>
        </p:spPr>
        <p:txBody>
          <a:bodyPr wrap="square" rtlCol="0">
            <a:spAutoFit/>
          </a:bodyPr>
          <a:lstStyle/>
          <a:p>
            <a:pPr algn="ctr"/>
            <a:r>
              <a:rPr lang="en-US" sz="3200" dirty="0"/>
              <a:t>Black and white areas are very similar</a:t>
            </a:r>
          </a:p>
        </p:txBody>
      </p:sp>
    </p:spTree>
    <p:extLst>
      <p:ext uri="{BB962C8B-B14F-4D97-AF65-F5344CB8AC3E}">
        <p14:creationId xmlns:p14="http://schemas.microsoft.com/office/powerpoint/2010/main" val="31671335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9804387" y="5029197"/>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9804387" y="5029197"/>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094132" y="5571067"/>
            <a:ext cx="4097868" cy="1077218"/>
          </a:xfrm>
          <a:prstGeom prst="rect">
            <a:avLst/>
          </a:prstGeom>
          <a:noFill/>
        </p:spPr>
        <p:txBody>
          <a:bodyPr wrap="square" rtlCol="0">
            <a:spAutoFit/>
          </a:bodyPr>
          <a:lstStyle/>
          <a:p>
            <a:pPr algn="ctr"/>
            <a:r>
              <a:rPr lang="en-US" sz="3200" dirty="0"/>
              <a:t>Black and white areas are very similar</a:t>
            </a:r>
          </a:p>
        </p:txBody>
      </p:sp>
      <p:sp>
        <p:nvSpPr>
          <p:cNvPr id="9" name="TextBox 8"/>
          <p:cNvSpPr txBox="1"/>
          <p:nvPr/>
        </p:nvSpPr>
        <p:spPr>
          <a:xfrm>
            <a:off x="8906926" y="2099734"/>
            <a:ext cx="2929475" cy="1077218"/>
          </a:xfrm>
          <a:prstGeom prst="rect">
            <a:avLst/>
          </a:prstGeom>
          <a:noFill/>
        </p:spPr>
        <p:txBody>
          <a:bodyPr wrap="square" rtlCol="0">
            <a:spAutoFit/>
          </a:bodyPr>
          <a:lstStyle/>
          <a:p>
            <a:pPr algn="ctr"/>
            <a:r>
              <a:rPr lang="en-US" sz="3200" dirty="0"/>
              <a:t>Doesn’t detect anything</a:t>
            </a:r>
          </a:p>
        </p:txBody>
      </p:sp>
    </p:spTree>
    <p:extLst>
      <p:ext uri="{BB962C8B-B14F-4D97-AF65-F5344CB8AC3E}">
        <p14:creationId xmlns:p14="http://schemas.microsoft.com/office/powerpoint/2010/main" val="32394442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10041449" y="419948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041449" y="419948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906926" y="2540000"/>
            <a:ext cx="2929475" cy="584776"/>
          </a:xfrm>
          <a:prstGeom prst="rect">
            <a:avLst/>
          </a:prstGeom>
          <a:noFill/>
        </p:spPr>
        <p:txBody>
          <a:bodyPr wrap="square" rtlCol="0">
            <a:spAutoFit/>
          </a:bodyPr>
          <a:lstStyle/>
          <a:p>
            <a:pPr algn="ctr"/>
            <a:r>
              <a:rPr lang="en-US" sz="3200" dirty="0"/>
              <a:t>Now it detects!</a:t>
            </a:r>
          </a:p>
        </p:txBody>
      </p:sp>
    </p:spTree>
    <p:extLst>
      <p:ext uri="{BB962C8B-B14F-4D97-AF65-F5344CB8AC3E}">
        <p14:creationId xmlns:p14="http://schemas.microsoft.com/office/powerpoint/2010/main" val="367281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42584" y="2205022"/>
            <a:ext cx="1507594" cy="2118892"/>
          </a:xfrm>
          <a:prstGeom prst="rect">
            <a:avLst/>
          </a:prstGeom>
        </p:spPr>
      </p:pic>
      <p:sp>
        <p:nvSpPr>
          <p:cNvPr id="20" name="Rectangle 19"/>
          <p:cNvSpPr/>
          <p:nvPr/>
        </p:nvSpPr>
        <p:spPr>
          <a:xfrm>
            <a:off x="8517454" y="3064935"/>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8517454" y="3064935"/>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589858" y="2082799"/>
            <a:ext cx="2852063" cy="584776"/>
          </a:xfrm>
          <a:prstGeom prst="rect">
            <a:avLst/>
          </a:prstGeom>
          <a:noFill/>
        </p:spPr>
        <p:txBody>
          <a:bodyPr wrap="none" rtlCol="0">
            <a:spAutoFit/>
          </a:bodyPr>
          <a:lstStyle/>
          <a:p>
            <a:r>
              <a:rPr lang="en-US" sz="3200" dirty="0"/>
              <a:t>Weak classifiers</a:t>
            </a:r>
          </a:p>
        </p:txBody>
      </p:sp>
      <p:sp>
        <p:nvSpPr>
          <p:cNvPr id="34" name="TextBox 33"/>
          <p:cNvSpPr txBox="1"/>
          <p:nvPr/>
        </p:nvSpPr>
        <p:spPr>
          <a:xfrm>
            <a:off x="10617192" y="3708400"/>
            <a:ext cx="1574808" cy="1077218"/>
          </a:xfrm>
          <a:prstGeom prst="rect">
            <a:avLst/>
          </a:prstGeom>
          <a:noFill/>
        </p:spPr>
        <p:txBody>
          <a:bodyPr wrap="square" rtlCol="0">
            <a:spAutoFit/>
          </a:bodyPr>
          <a:lstStyle/>
          <a:p>
            <a:pPr algn="ctr"/>
            <a:r>
              <a:rPr lang="en-US" sz="3200" dirty="0"/>
              <a:t>Detects eyes!</a:t>
            </a:r>
          </a:p>
        </p:txBody>
      </p:sp>
      <p:cxnSp>
        <p:nvCxnSpPr>
          <p:cNvPr id="10" name="Straight Arrow Connector 9"/>
          <p:cNvCxnSpPr/>
          <p:nvPr/>
        </p:nvCxnSpPr>
        <p:spPr>
          <a:xfrm flipH="1" flipV="1">
            <a:off x="9719733" y="3589867"/>
            <a:ext cx="762000" cy="491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514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114790" y="4842919"/>
            <a:ext cx="1490133" cy="1270000"/>
            <a:chOff x="9770532" y="2777067"/>
            <a:chExt cx="1490133" cy="1270000"/>
          </a:xfrm>
        </p:grpSpPr>
        <p:sp>
          <p:nvSpPr>
            <p:cNvPr id="12" name="Rectangle 11"/>
            <p:cNvSpPr/>
            <p:nvPr/>
          </p:nvSpPr>
          <p:spPr>
            <a:xfrm>
              <a:off x="10659533" y="3014133"/>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10075333" y="3014133"/>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770532" y="2777067"/>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0075348" y="3014137"/>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pic>
        <p:nvPicPr>
          <p:cNvPr id="17" name="Picture 16"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42584" y="2205022"/>
            <a:ext cx="1507594" cy="2118892"/>
          </a:xfrm>
          <a:prstGeom prst="rect">
            <a:avLst/>
          </a:prstGeom>
        </p:spPr>
      </p:pic>
      <p:pic>
        <p:nvPicPr>
          <p:cNvPr id="18" name="Picture 17" descr="Elston Photo 2015-10-21.png"/>
          <p:cNvPicPr>
            <a:picLocks noChangeAspect="1"/>
          </p:cNvPicPr>
          <p:nvPr/>
        </p:nvPicPr>
        <p:blipFill>
          <a:blip r:embed="rId3"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076451" y="4558756"/>
            <a:ext cx="1507594" cy="2118892"/>
          </a:xfrm>
          <a:prstGeom prst="rect">
            <a:avLst/>
          </a:prstGeom>
        </p:spPr>
      </p:pic>
      <p:sp>
        <p:nvSpPr>
          <p:cNvPr id="20" name="Rectangle 19"/>
          <p:cNvSpPr/>
          <p:nvPr/>
        </p:nvSpPr>
        <p:spPr>
          <a:xfrm>
            <a:off x="8517454" y="3064935"/>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8517454" y="3064935"/>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9186323" y="5350933"/>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ectangle 24"/>
          <p:cNvSpPr/>
          <p:nvPr/>
        </p:nvSpPr>
        <p:spPr>
          <a:xfrm>
            <a:off x="8602123" y="5350933"/>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8602138" y="5350937"/>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TextBox 28"/>
          <p:cNvSpPr txBox="1"/>
          <p:nvPr/>
        </p:nvSpPr>
        <p:spPr>
          <a:xfrm>
            <a:off x="3589858" y="2082799"/>
            <a:ext cx="2852063" cy="584776"/>
          </a:xfrm>
          <a:prstGeom prst="rect">
            <a:avLst/>
          </a:prstGeom>
          <a:noFill/>
        </p:spPr>
        <p:txBody>
          <a:bodyPr wrap="none" rtlCol="0">
            <a:spAutoFit/>
          </a:bodyPr>
          <a:lstStyle/>
          <a:p>
            <a:r>
              <a:rPr lang="en-US" sz="3200" dirty="0"/>
              <a:t>Weak classifiers</a:t>
            </a:r>
          </a:p>
        </p:txBody>
      </p:sp>
      <p:sp>
        <p:nvSpPr>
          <p:cNvPr id="34" name="TextBox 33"/>
          <p:cNvSpPr txBox="1"/>
          <p:nvPr/>
        </p:nvSpPr>
        <p:spPr>
          <a:xfrm>
            <a:off x="10617192" y="3708400"/>
            <a:ext cx="1574808" cy="1077218"/>
          </a:xfrm>
          <a:prstGeom prst="rect">
            <a:avLst/>
          </a:prstGeom>
          <a:noFill/>
        </p:spPr>
        <p:txBody>
          <a:bodyPr wrap="square" rtlCol="0">
            <a:spAutoFit/>
          </a:bodyPr>
          <a:lstStyle/>
          <a:p>
            <a:pPr algn="ctr"/>
            <a:r>
              <a:rPr lang="en-US" sz="3200" dirty="0"/>
              <a:t>Detects eyes!</a:t>
            </a:r>
          </a:p>
        </p:txBody>
      </p:sp>
      <p:cxnSp>
        <p:nvCxnSpPr>
          <p:cNvPr id="10" name="Straight Arrow Connector 9"/>
          <p:cNvCxnSpPr/>
          <p:nvPr/>
        </p:nvCxnSpPr>
        <p:spPr>
          <a:xfrm flipH="1" flipV="1">
            <a:off x="9719733" y="3589867"/>
            <a:ext cx="762000" cy="491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9872133" y="4588933"/>
            <a:ext cx="762000"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38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p:blipFill>
        <p:spPr>
          <a:xfrm>
            <a:off x="4758266" y="3034755"/>
            <a:ext cx="592667" cy="2118892"/>
          </a:xfrm>
          <a:prstGeom prst="rect">
            <a:avLst/>
          </a:prstGeom>
        </p:spPr>
      </p:pic>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Used hundreds of thousands of these weak classifiers at all different scales</a:t>
            </a:r>
          </a:p>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b="0" dirty="0">
              <a:latin typeface="Calibri" charset="0"/>
            </a:endParaRPr>
          </a:p>
        </p:txBody>
      </p:sp>
      <p:pic>
        <p:nvPicPr>
          <p:cNvPr id="4" name="Picture 3"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267385" y="3034756"/>
            <a:ext cx="1507594" cy="2118892"/>
          </a:xfrm>
          <a:prstGeom prst="rect">
            <a:avLst/>
          </a:prstGeom>
        </p:spPr>
      </p:pic>
      <p:pic>
        <p:nvPicPr>
          <p:cNvPr id="5" name="Picture 4" descr="Elston Photo 2015-10-21.pn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94637" y="3843867"/>
            <a:ext cx="739142" cy="1038848"/>
          </a:xfrm>
          <a:prstGeom prst="rect">
            <a:avLst/>
          </a:prstGeom>
        </p:spPr>
      </p:pic>
    </p:spTree>
    <p:extLst>
      <p:ext uri="{BB962C8B-B14F-4D97-AF65-F5344CB8AC3E}">
        <p14:creationId xmlns:p14="http://schemas.microsoft.com/office/powerpoint/2010/main" val="17532803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p:blipFill>
        <p:spPr>
          <a:xfrm>
            <a:off x="4758266" y="3034755"/>
            <a:ext cx="592667" cy="2118892"/>
          </a:xfrm>
          <a:prstGeom prst="rect">
            <a:avLst/>
          </a:prstGeom>
        </p:spPr>
      </p:pic>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Used hundreds of thousands of these weak classifiers at all different scales</a:t>
            </a:r>
          </a:p>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b="0" dirty="0">
              <a:latin typeface="Calibri" charset="0"/>
            </a:endParaRPr>
          </a:p>
        </p:txBody>
      </p:sp>
      <p:pic>
        <p:nvPicPr>
          <p:cNvPr id="4" name="Picture 3"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267385" y="3034756"/>
            <a:ext cx="1507594" cy="2118892"/>
          </a:xfrm>
          <a:prstGeom prst="rect">
            <a:avLst/>
          </a:prstGeom>
        </p:spPr>
      </p:pic>
      <p:pic>
        <p:nvPicPr>
          <p:cNvPr id="5" name="Picture 4" descr="Elston Photo 2015-10-21.pn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94637" y="3843867"/>
            <a:ext cx="739142" cy="1038848"/>
          </a:xfrm>
          <a:prstGeom prst="rect">
            <a:avLst/>
          </a:prstGeom>
        </p:spPr>
      </p:pic>
      <p:sp>
        <p:nvSpPr>
          <p:cNvPr id="2" name="Rectangle 1"/>
          <p:cNvSpPr/>
          <p:nvPr/>
        </p:nvSpPr>
        <p:spPr>
          <a:xfrm>
            <a:off x="4639733" y="3928533"/>
            <a:ext cx="677334" cy="812800"/>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369733" y="3369733"/>
            <a:ext cx="1219200" cy="1439334"/>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614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37253"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37254"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grpSp>
        <p:nvGrpSpPr>
          <p:cNvPr id="14" name="Group 13"/>
          <p:cNvGrpSpPr/>
          <p:nvPr/>
        </p:nvGrpSpPr>
        <p:grpSpPr>
          <a:xfrm>
            <a:off x="5317596" y="3600450"/>
            <a:ext cx="4552950" cy="1411817"/>
            <a:chOff x="5317596" y="3600450"/>
            <a:chExt cx="4552950" cy="1411817"/>
          </a:xfrm>
        </p:grpSpPr>
        <p:graphicFrame>
          <p:nvGraphicFramePr>
            <p:cNvPr id="11" name="Object 10"/>
            <p:cNvGraphicFramePr>
              <a:graphicFrameLocks noChangeAspect="1"/>
            </p:cNvGraphicFramePr>
            <p:nvPr>
              <p:extLst/>
            </p:nvPr>
          </p:nvGraphicFramePr>
          <p:xfrm>
            <a:off x="5317596" y="3600450"/>
            <a:ext cx="4552950" cy="415925"/>
          </p:xfrm>
          <a:graphic>
            <a:graphicData uri="http://schemas.openxmlformats.org/presentationml/2006/ole">
              <mc:AlternateContent xmlns:mc="http://schemas.openxmlformats.org/markup-compatibility/2006">
                <mc:Choice xmlns:v="urn:schemas-microsoft-com:vml" Requires="v">
                  <p:oleObj spid="_x0000_s437255" name="Equation" r:id="rId8" imgW="2222500" imgH="203200" progId="Equation.DSMT4">
                    <p:embed/>
                  </p:oleObj>
                </mc:Choice>
                <mc:Fallback>
                  <p:oleObj name="Equation" r:id="rId8" imgW="2222500" imgH="203200" progId="Equation.DSMT4">
                    <p:embed/>
                    <p:pic>
                      <p:nvPicPr>
                        <p:cNvPr id="11" name="Object 10"/>
                        <p:cNvPicPr/>
                        <p:nvPr/>
                      </p:nvPicPr>
                      <p:blipFill>
                        <a:blip r:embed="rId9"/>
                        <a:stretch>
                          <a:fillRect/>
                        </a:stretch>
                      </p:blipFill>
                      <p:spPr>
                        <a:xfrm>
                          <a:off x="5317596" y="3600450"/>
                          <a:ext cx="4552950" cy="415925"/>
                        </a:xfrm>
                        <a:prstGeom prst="rect">
                          <a:avLst/>
                        </a:prstGeom>
                      </p:spPr>
                    </p:pic>
                  </p:oleObj>
                </mc:Fallback>
              </mc:AlternateContent>
            </a:graphicData>
          </a:graphic>
        </p:graphicFrame>
        <p:sp>
          <p:nvSpPr>
            <p:cNvPr id="4" name="Oval 3"/>
            <p:cNvSpPr/>
            <p:nvPr/>
          </p:nvSpPr>
          <p:spPr>
            <a:xfrm>
              <a:off x="5469466" y="4402667"/>
              <a:ext cx="965200" cy="609600"/>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6383867" y="3996267"/>
              <a:ext cx="321733"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87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Plus 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Plus 1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Minus 17"/>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Plus 18"/>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All points start with equal weights.</a:t>
            </a:r>
          </a:p>
        </p:txBody>
      </p:sp>
      <p:sp>
        <p:nvSpPr>
          <p:cNvPr id="8" name="TextBox 7"/>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1081180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35200" y="1676400"/>
            <a:ext cx="2319867" cy="221826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626533" cy="2218267"/>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 name="Plus 8"/>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Plus 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Plus 1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2252133" y="1286933"/>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1898650" y="941388"/>
          <a:ext cx="311150" cy="415925"/>
        </p:xfrm>
        <a:graphic>
          <a:graphicData uri="http://schemas.openxmlformats.org/presentationml/2006/ole">
            <mc:AlternateContent xmlns:mc="http://schemas.openxmlformats.org/markup-compatibility/2006">
              <mc:Choice xmlns:v="urn:schemas-microsoft-com:vml" Requires="v">
                <p:oleObj spid="_x0000_s438276" name="Equation" r:id="rId4" imgW="152400" imgH="203200" progId="Equation.DSMT4">
                  <p:embed/>
                </p:oleObj>
              </mc:Choice>
              <mc:Fallback>
                <p:oleObj name="Equation" r:id="rId4" imgW="152400" imgH="203200" progId="Equation.DSMT4">
                  <p:embed/>
                  <p:pic>
                    <p:nvPicPr>
                      <p:cNvPr id="21" name="Object 20"/>
                      <p:cNvPicPr/>
                      <p:nvPr/>
                    </p:nvPicPr>
                    <p:blipFill>
                      <a:blip r:embed="rId5"/>
                      <a:stretch>
                        <a:fillRect/>
                      </a:stretch>
                    </p:blipFill>
                    <p:spPr>
                      <a:xfrm>
                        <a:off x="1898650" y="941388"/>
                        <a:ext cx="311150" cy="415925"/>
                      </a:xfrm>
                      <a:prstGeom prst="rect">
                        <a:avLst/>
                      </a:prstGeom>
                    </p:spPr>
                  </p:pic>
                </p:oleObj>
              </mc:Fallback>
            </mc:AlternateContent>
          </a:graphicData>
        </a:graphic>
      </p:graphicFrame>
      <p:sp>
        <p:nvSpPr>
          <p:cNvPr id="22"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800000"/>
                </a:solidFill>
              </a:rPr>
              <a:t>Run the weak learning algorithm to get a weak classifier.</a:t>
            </a:r>
          </a:p>
        </p:txBody>
      </p:sp>
      <p:graphicFrame>
        <p:nvGraphicFramePr>
          <p:cNvPr id="23" name="Object 22"/>
          <p:cNvGraphicFramePr>
            <a:graphicFrameLocks noChangeAspect="1"/>
          </p:cNvGraphicFramePr>
          <p:nvPr>
            <p:extLst/>
          </p:nvPr>
        </p:nvGraphicFramePr>
        <p:xfrm>
          <a:off x="5372630" y="3498321"/>
          <a:ext cx="3995737" cy="481012"/>
        </p:xfrm>
        <a:graphic>
          <a:graphicData uri="http://schemas.openxmlformats.org/presentationml/2006/ole">
            <mc:AlternateContent xmlns:mc="http://schemas.openxmlformats.org/markup-compatibility/2006">
              <mc:Choice xmlns:v="urn:schemas-microsoft-com:vml" Requires="v">
                <p:oleObj spid="_x0000_s438277" name="Equation" r:id="rId6" imgW="1689100" imgH="203200" progId="Equation.DSMT4">
                  <p:embed/>
                </p:oleObj>
              </mc:Choice>
              <mc:Fallback>
                <p:oleObj name="Equation" r:id="rId6" imgW="1689100" imgH="203200" progId="Equation.DSMT4">
                  <p:embed/>
                  <p:pic>
                    <p:nvPicPr>
                      <p:cNvPr id="23" name="Object 22"/>
                      <p:cNvPicPr/>
                      <p:nvPr/>
                    </p:nvPicPr>
                    <p:blipFill>
                      <a:blip r:embed="rId7"/>
                      <a:stretch>
                        <a:fillRect/>
                      </a:stretch>
                    </p:blipFill>
                    <p:spPr>
                      <a:xfrm>
                        <a:off x="5372630" y="3498321"/>
                        <a:ext cx="3995737" cy="481012"/>
                      </a:xfrm>
                      <a:prstGeom prst="rect">
                        <a:avLst/>
                      </a:prstGeom>
                    </p:spPr>
                  </p:pic>
                </p:oleObj>
              </mc:Fallback>
            </mc:AlternateContent>
          </a:graphicData>
        </a:graphic>
      </p:graphicFrame>
      <p:sp>
        <p:nvSpPr>
          <p:cNvPr id="24" name="TextBox 23"/>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34122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a:xfrm>
            <a:off x="379413" y="897169"/>
            <a:ext cx="11525250" cy="5290388"/>
          </a:xfrm>
        </p:spPr>
        <p:txBody>
          <a:bodyPr/>
          <a:lstStyle/>
          <a:p>
            <a:r>
              <a:rPr lang="en-US" dirty="0"/>
              <a:t>Example: Will the customer wait for a table at a restaurant?</a:t>
            </a:r>
          </a:p>
          <a:p>
            <a:endParaRPr lang="en-US" dirty="0"/>
          </a:p>
        </p:txBody>
      </p:sp>
      <p:pic>
        <p:nvPicPr>
          <p:cNvPr id="5" name="Picture 4"/>
          <p:cNvPicPr>
            <a:picLocks noChangeAspect="1"/>
          </p:cNvPicPr>
          <p:nvPr/>
        </p:nvPicPr>
        <p:blipFill>
          <a:blip r:embed="rId3"/>
          <a:stretch>
            <a:fillRect/>
          </a:stretch>
        </p:blipFill>
        <p:spPr>
          <a:xfrm>
            <a:off x="12433301" y="372533"/>
            <a:ext cx="3127996" cy="2318515"/>
          </a:xfrm>
          <a:prstGeom prst="rect">
            <a:avLst/>
          </a:prstGeom>
        </p:spPr>
      </p:pic>
      <p:sp>
        <p:nvSpPr>
          <p:cNvPr id="4" name="Process 3"/>
          <p:cNvSpPr/>
          <p:nvPr/>
        </p:nvSpPr>
        <p:spPr>
          <a:xfrm>
            <a:off x="4402667" y="1659466"/>
            <a:ext cx="17272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6" name="Process 5"/>
          <p:cNvSpPr/>
          <p:nvPr/>
        </p:nvSpPr>
        <p:spPr>
          <a:xfrm>
            <a:off x="1185333" y="2878666"/>
            <a:ext cx="1100668"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8" name="Straight Connector 7"/>
          <p:cNvCxnSpPr>
            <a:stCxn id="6" idx="0"/>
            <a:endCxn id="4" idx="2"/>
          </p:cNvCxnSpPr>
          <p:nvPr/>
        </p:nvCxnSpPr>
        <p:spPr>
          <a:xfrm flipV="1">
            <a:off x="1735667" y="2319866"/>
            <a:ext cx="3530600" cy="5588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0" name="Process 9"/>
          <p:cNvSpPr/>
          <p:nvPr/>
        </p:nvSpPr>
        <p:spPr>
          <a:xfrm>
            <a:off x="6874934" y="2675467"/>
            <a:ext cx="1490133"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12" name="Straight Connector 11"/>
          <p:cNvCxnSpPr>
            <a:stCxn id="4" idx="2"/>
            <a:endCxn id="10" idx="0"/>
          </p:cNvCxnSpPr>
          <p:nvPr/>
        </p:nvCxnSpPr>
        <p:spPr>
          <a:xfrm>
            <a:off x="5266267" y="2319866"/>
            <a:ext cx="2353734" cy="3556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 name="Process 18"/>
          <p:cNvSpPr/>
          <p:nvPr/>
        </p:nvSpPr>
        <p:spPr>
          <a:xfrm>
            <a:off x="3606800" y="3318932"/>
            <a:ext cx="1083735"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 name="Straight Connector 19"/>
          <p:cNvCxnSpPr>
            <a:stCxn id="19" idx="0"/>
            <a:endCxn id="4" idx="2"/>
          </p:cNvCxnSpPr>
          <p:nvPr/>
        </p:nvCxnSpPr>
        <p:spPr>
          <a:xfrm flipV="1">
            <a:off x="4148668" y="2319866"/>
            <a:ext cx="1117599" cy="9990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9" name="Process 28"/>
          <p:cNvSpPr/>
          <p:nvPr/>
        </p:nvSpPr>
        <p:spPr>
          <a:xfrm>
            <a:off x="5113868" y="3826934"/>
            <a:ext cx="1490133"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30" name="Straight Connector 29"/>
          <p:cNvCxnSpPr>
            <a:stCxn id="29" idx="0"/>
            <a:endCxn id="10" idx="2"/>
          </p:cNvCxnSpPr>
          <p:nvPr/>
        </p:nvCxnSpPr>
        <p:spPr>
          <a:xfrm flipV="1">
            <a:off x="5858935" y="3335867"/>
            <a:ext cx="1761066" cy="4910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5" name="Process 34"/>
          <p:cNvSpPr/>
          <p:nvPr/>
        </p:nvSpPr>
        <p:spPr>
          <a:xfrm>
            <a:off x="1185333" y="5029201"/>
            <a:ext cx="931334"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36" name="Straight Connector 35"/>
          <p:cNvCxnSpPr>
            <a:stCxn id="35" idx="0"/>
            <a:endCxn id="29" idx="2"/>
          </p:cNvCxnSpPr>
          <p:nvPr/>
        </p:nvCxnSpPr>
        <p:spPr>
          <a:xfrm flipV="1">
            <a:off x="1651000" y="4487334"/>
            <a:ext cx="4207935" cy="5418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7" name="Process 36"/>
          <p:cNvSpPr/>
          <p:nvPr/>
        </p:nvSpPr>
        <p:spPr>
          <a:xfrm>
            <a:off x="3420533" y="5994398"/>
            <a:ext cx="914402"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38" name="Straight Connector 37"/>
          <p:cNvCxnSpPr>
            <a:stCxn id="37" idx="0"/>
            <a:endCxn id="29" idx="2"/>
          </p:cNvCxnSpPr>
          <p:nvPr/>
        </p:nvCxnSpPr>
        <p:spPr>
          <a:xfrm flipV="1">
            <a:off x="3877734" y="4487334"/>
            <a:ext cx="1981201" cy="150706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Process 40"/>
          <p:cNvSpPr/>
          <p:nvPr/>
        </p:nvSpPr>
        <p:spPr>
          <a:xfrm>
            <a:off x="7366000" y="4758264"/>
            <a:ext cx="17780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Weekend?</a:t>
            </a:r>
            <a:endParaRPr lang="en-US" dirty="0"/>
          </a:p>
        </p:txBody>
      </p:sp>
      <p:cxnSp>
        <p:nvCxnSpPr>
          <p:cNvPr id="42" name="Straight Connector 41"/>
          <p:cNvCxnSpPr>
            <a:stCxn id="29" idx="2"/>
            <a:endCxn id="41" idx="0"/>
          </p:cNvCxnSpPr>
          <p:nvPr/>
        </p:nvCxnSpPr>
        <p:spPr>
          <a:xfrm>
            <a:off x="5858935" y="4487334"/>
            <a:ext cx="2396065" cy="2709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6" name="Process 45"/>
          <p:cNvSpPr/>
          <p:nvPr/>
        </p:nvSpPr>
        <p:spPr>
          <a:xfrm>
            <a:off x="5486400" y="6028266"/>
            <a:ext cx="1049868"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47" name="Straight Connector 46"/>
          <p:cNvCxnSpPr>
            <a:stCxn id="46" idx="0"/>
            <a:endCxn id="29" idx="2"/>
          </p:cNvCxnSpPr>
          <p:nvPr/>
        </p:nvCxnSpPr>
        <p:spPr>
          <a:xfrm flipH="1" flipV="1">
            <a:off x="5858935" y="4487334"/>
            <a:ext cx="152399" cy="15409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57" name="Process 56"/>
          <p:cNvSpPr/>
          <p:nvPr/>
        </p:nvSpPr>
        <p:spPr>
          <a:xfrm>
            <a:off x="7636933" y="5994400"/>
            <a:ext cx="982135"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58" name="Straight Connector 57"/>
          <p:cNvCxnSpPr>
            <a:stCxn id="57" idx="0"/>
            <a:endCxn id="41" idx="2"/>
          </p:cNvCxnSpPr>
          <p:nvPr/>
        </p:nvCxnSpPr>
        <p:spPr>
          <a:xfrm flipV="1">
            <a:off x="8128001" y="5418664"/>
            <a:ext cx="126999" cy="575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59" name="Process 58"/>
          <p:cNvSpPr/>
          <p:nvPr/>
        </p:nvSpPr>
        <p:spPr>
          <a:xfrm>
            <a:off x="10346267" y="5977465"/>
            <a:ext cx="880534"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60" name="Straight Connector 59"/>
          <p:cNvCxnSpPr>
            <a:stCxn id="59" idx="0"/>
            <a:endCxn id="41" idx="2"/>
          </p:cNvCxnSpPr>
          <p:nvPr/>
        </p:nvCxnSpPr>
        <p:spPr>
          <a:xfrm flipH="1" flipV="1">
            <a:off x="8255000" y="5418664"/>
            <a:ext cx="2531534" cy="5588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87" name="Process 86"/>
          <p:cNvSpPr/>
          <p:nvPr/>
        </p:nvSpPr>
        <p:spPr>
          <a:xfrm>
            <a:off x="9448800" y="3606799"/>
            <a:ext cx="1049867"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88" name="Straight Connector 87"/>
          <p:cNvCxnSpPr>
            <a:stCxn id="87" idx="0"/>
            <a:endCxn id="10" idx="2"/>
          </p:cNvCxnSpPr>
          <p:nvPr/>
        </p:nvCxnSpPr>
        <p:spPr>
          <a:xfrm flipH="1" flipV="1">
            <a:off x="7620001" y="3335867"/>
            <a:ext cx="2353733" cy="2709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387600" y="2133599"/>
            <a:ext cx="919693" cy="492443"/>
          </a:xfrm>
          <a:prstGeom prst="rect">
            <a:avLst/>
          </a:prstGeom>
          <a:noFill/>
        </p:spPr>
        <p:txBody>
          <a:bodyPr wrap="none" rtlCol="0">
            <a:spAutoFit/>
          </a:bodyPr>
          <a:lstStyle/>
          <a:p>
            <a:r>
              <a:rPr lang="en-US" sz="2600" dirty="0"/>
              <a:t>None</a:t>
            </a:r>
          </a:p>
        </p:txBody>
      </p:sp>
      <p:sp>
        <p:nvSpPr>
          <p:cNvPr id="121" name="TextBox 120"/>
          <p:cNvSpPr txBox="1"/>
          <p:nvPr/>
        </p:nvSpPr>
        <p:spPr>
          <a:xfrm>
            <a:off x="3403602" y="2675463"/>
            <a:ext cx="944151" cy="492443"/>
          </a:xfrm>
          <a:prstGeom prst="rect">
            <a:avLst/>
          </a:prstGeom>
          <a:noFill/>
        </p:spPr>
        <p:txBody>
          <a:bodyPr wrap="none" rtlCol="0">
            <a:spAutoFit/>
          </a:bodyPr>
          <a:lstStyle/>
          <a:p>
            <a:r>
              <a:rPr lang="en-US" sz="2600" dirty="0"/>
              <a:t>Some</a:t>
            </a:r>
          </a:p>
        </p:txBody>
      </p:sp>
      <p:sp>
        <p:nvSpPr>
          <p:cNvPr id="122" name="TextBox 121"/>
          <p:cNvSpPr txBox="1"/>
          <p:nvPr/>
        </p:nvSpPr>
        <p:spPr>
          <a:xfrm>
            <a:off x="6383866" y="1981197"/>
            <a:ext cx="722085" cy="492443"/>
          </a:xfrm>
          <a:prstGeom prst="rect">
            <a:avLst/>
          </a:prstGeom>
          <a:noFill/>
        </p:spPr>
        <p:txBody>
          <a:bodyPr wrap="none" rtlCol="0">
            <a:spAutoFit/>
          </a:bodyPr>
          <a:lstStyle/>
          <a:p>
            <a:r>
              <a:rPr lang="en-US" sz="2600" dirty="0"/>
              <a:t>Full</a:t>
            </a:r>
          </a:p>
        </p:txBody>
      </p:sp>
      <p:sp>
        <p:nvSpPr>
          <p:cNvPr id="123" name="TextBox 122"/>
          <p:cNvSpPr txBox="1"/>
          <p:nvPr/>
        </p:nvSpPr>
        <p:spPr>
          <a:xfrm>
            <a:off x="8669867" y="2980263"/>
            <a:ext cx="669825" cy="492443"/>
          </a:xfrm>
          <a:prstGeom prst="rect">
            <a:avLst/>
          </a:prstGeom>
          <a:noFill/>
        </p:spPr>
        <p:txBody>
          <a:bodyPr wrap="none" rtlCol="0">
            <a:spAutoFit/>
          </a:bodyPr>
          <a:lstStyle/>
          <a:p>
            <a:r>
              <a:rPr lang="en-US" sz="2600" dirty="0"/>
              <a:t>Yes</a:t>
            </a:r>
          </a:p>
        </p:txBody>
      </p:sp>
      <p:sp>
        <p:nvSpPr>
          <p:cNvPr id="124" name="TextBox 123"/>
          <p:cNvSpPr txBox="1"/>
          <p:nvPr/>
        </p:nvSpPr>
        <p:spPr>
          <a:xfrm>
            <a:off x="5926667" y="3115731"/>
            <a:ext cx="604991" cy="492443"/>
          </a:xfrm>
          <a:prstGeom prst="rect">
            <a:avLst/>
          </a:prstGeom>
          <a:noFill/>
        </p:spPr>
        <p:txBody>
          <a:bodyPr wrap="none" rtlCol="0">
            <a:spAutoFit/>
          </a:bodyPr>
          <a:lstStyle/>
          <a:p>
            <a:r>
              <a:rPr lang="en-US" sz="2600" dirty="0"/>
              <a:t>No</a:t>
            </a:r>
          </a:p>
        </p:txBody>
      </p:sp>
      <p:sp>
        <p:nvSpPr>
          <p:cNvPr id="125" name="TextBox 124"/>
          <p:cNvSpPr txBox="1"/>
          <p:nvPr/>
        </p:nvSpPr>
        <p:spPr>
          <a:xfrm>
            <a:off x="1422401" y="4351863"/>
            <a:ext cx="1110538" cy="492443"/>
          </a:xfrm>
          <a:prstGeom prst="rect">
            <a:avLst/>
          </a:prstGeom>
          <a:noFill/>
        </p:spPr>
        <p:txBody>
          <a:bodyPr wrap="none" rtlCol="0">
            <a:spAutoFit/>
          </a:bodyPr>
          <a:lstStyle/>
          <a:p>
            <a:r>
              <a:rPr lang="en-US" sz="2600" dirty="0"/>
              <a:t>French</a:t>
            </a:r>
          </a:p>
        </p:txBody>
      </p:sp>
      <p:sp>
        <p:nvSpPr>
          <p:cNvPr id="126" name="TextBox 125"/>
          <p:cNvSpPr txBox="1"/>
          <p:nvPr/>
        </p:nvSpPr>
        <p:spPr>
          <a:xfrm>
            <a:off x="5012263" y="5469463"/>
            <a:ext cx="915635" cy="492443"/>
          </a:xfrm>
          <a:prstGeom prst="rect">
            <a:avLst/>
          </a:prstGeom>
          <a:noFill/>
        </p:spPr>
        <p:txBody>
          <a:bodyPr wrap="none" rtlCol="0">
            <a:spAutoFit/>
          </a:bodyPr>
          <a:lstStyle/>
          <a:p>
            <a:r>
              <a:rPr lang="en-US" sz="2600" dirty="0"/>
              <a:t>Pizza</a:t>
            </a:r>
          </a:p>
        </p:txBody>
      </p:sp>
      <p:sp>
        <p:nvSpPr>
          <p:cNvPr id="127" name="TextBox 126"/>
          <p:cNvSpPr txBox="1"/>
          <p:nvPr/>
        </p:nvSpPr>
        <p:spPr>
          <a:xfrm>
            <a:off x="6976534" y="4165597"/>
            <a:ext cx="795673" cy="492443"/>
          </a:xfrm>
          <a:prstGeom prst="rect">
            <a:avLst/>
          </a:prstGeom>
          <a:noFill/>
        </p:spPr>
        <p:txBody>
          <a:bodyPr wrap="none" rtlCol="0">
            <a:spAutoFit/>
          </a:bodyPr>
          <a:lstStyle/>
          <a:p>
            <a:r>
              <a:rPr lang="en-US" sz="2600" dirty="0"/>
              <a:t>Thai</a:t>
            </a:r>
          </a:p>
        </p:txBody>
      </p:sp>
      <p:sp>
        <p:nvSpPr>
          <p:cNvPr id="128" name="TextBox 127"/>
          <p:cNvSpPr txBox="1"/>
          <p:nvPr/>
        </p:nvSpPr>
        <p:spPr>
          <a:xfrm>
            <a:off x="7484531" y="5452530"/>
            <a:ext cx="604991" cy="492443"/>
          </a:xfrm>
          <a:prstGeom prst="rect">
            <a:avLst/>
          </a:prstGeom>
          <a:noFill/>
        </p:spPr>
        <p:txBody>
          <a:bodyPr wrap="none" rtlCol="0">
            <a:spAutoFit/>
          </a:bodyPr>
          <a:lstStyle/>
          <a:p>
            <a:r>
              <a:rPr lang="en-US" sz="2600" dirty="0"/>
              <a:t>No</a:t>
            </a:r>
          </a:p>
        </p:txBody>
      </p:sp>
      <p:sp>
        <p:nvSpPr>
          <p:cNvPr id="129" name="TextBox 128"/>
          <p:cNvSpPr txBox="1"/>
          <p:nvPr/>
        </p:nvSpPr>
        <p:spPr>
          <a:xfrm>
            <a:off x="9465734" y="5333997"/>
            <a:ext cx="669825" cy="492443"/>
          </a:xfrm>
          <a:prstGeom prst="rect">
            <a:avLst/>
          </a:prstGeom>
          <a:noFill/>
        </p:spPr>
        <p:txBody>
          <a:bodyPr wrap="none" rtlCol="0">
            <a:spAutoFit/>
          </a:bodyPr>
          <a:lstStyle/>
          <a:p>
            <a:r>
              <a:rPr lang="en-US" sz="2600" dirty="0"/>
              <a:t>Yes</a:t>
            </a:r>
          </a:p>
        </p:txBody>
      </p:sp>
      <p:sp>
        <p:nvSpPr>
          <p:cNvPr id="130" name="TextBox 129"/>
          <p:cNvSpPr txBox="1"/>
          <p:nvPr/>
        </p:nvSpPr>
        <p:spPr>
          <a:xfrm>
            <a:off x="2844808" y="5350929"/>
            <a:ext cx="1351652" cy="492443"/>
          </a:xfrm>
          <a:prstGeom prst="rect">
            <a:avLst/>
          </a:prstGeom>
          <a:noFill/>
        </p:spPr>
        <p:txBody>
          <a:bodyPr wrap="none" rtlCol="0">
            <a:spAutoFit/>
          </a:bodyPr>
          <a:lstStyle/>
          <a:p>
            <a:r>
              <a:rPr lang="en-US" sz="2600" dirty="0"/>
              <a:t>Mexican</a:t>
            </a:r>
          </a:p>
        </p:txBody>
      </p:sp>
    </p:spTree>
    <p:extLst>
      <p:ext uri="{BB962C8B-B14F-4D97-AF65-F5344CB8AC3E}">
        <p14:creationId xmlns:p14="http://schemas.microsoft.com/office/powerpoint/2010/main" val="213082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35200" y="1676400"/>
            <a:ext cx="2319867"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6265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2252133" y="1286933"/>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1898650" y="941388"/>
          <a:ext cx="311150" cy="415925"/>
        </p:xfrm>
        <a:graphic>
          <a:graphicData uri="http://schemas.openxmlformats.org/presentationml/2006/ole">
            <mc:AlternateContent xmlns:mc="http://schemas.openxmlformats.org/markup-compatibility/2006">
              <mc:Choice xmlns:v="urn:schemas-microsoft-com:vml" Requires="v">
                <p:oleObj spid="_x0000_s439299" name="Equation" r:id="rId4" imgW="152400" imgH="203200" progId="Equation.DSMT4">
                  <p:embed/>
                </p:oleObj>
              </mc:Choice>
              <mc:Fallback>
                <p:oleObj name="Equation" r:id="rId4" imgW="152400" imgH="203200" progId="Equation.DSMT4">
                  <p:embed/>
                  <p:pic>
                    <p:nvPicPr>
                      <p:cNvPr id="21" name="Object 20"/>
                      <p:cNvPicPr/>
                      <p:nvPr/>
                    </p:nvPicPr>
                    <p:blipFill>
                      <a:blip r:embed="rId5"/>
                      <a:stretch>
                        <a:fillRect/>
                      </a:stretch>
                    </p:blipFill>
                    <p:spPr>
                      <a:xfrm>
                        <a:off x="1898650" y="941388"/>
                        <a:ext cx="3111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3" name="TextBox 22"/>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2262137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solidFill>
                <a:srgbClr val="800000"/>
              </a:solidFill>
            </a:endParaRPr>
          </a:p>
        </p:txBody>
      </p:sp>
      <p:sp>
        <p:nvSpPr>
          <p:cNvPr id="22" name="TextBox 21"/>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4204442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928533" y="1676400"/>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037013" y="1025525"/>
          <a:ext cx="336550" cy="415925"/>
        </p:xfrm>
        <a:graphic>
          <a:graphicData uri="http://schemas.openxmlformats.org/presentationml/2006/ole">
            <mc:AlternateContent xmlns:mc="http://schemas.openxmlformats.org/markup-compatibility/2006">
              <mc:Choice xmlns:v="urn:schemas-microsoft-com:vml" Requires="v">
                <p:oleObj spid="_x0000_s440324"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037013" y="1025525"/>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Run the weak learning algorithm to get a weak classifier for the weighted data.</a:t>
            </a:r>
          </a:p>
        </p:txBody>
      </p:sp>
      <p:graphicFrame>
        <p:nvGraphicFramePr>
          <p:cNvPr id="23" name="Object 22"/>
          <p:cNvGraphicFramePr>
            <a:graphicFrameLocks noChangeAspect="1"/>
          </p:cNvGraphicFramePr>
          <p:nvPr>
            <p:extLst/>
          </p:nvPr>
        </p:nvGraphicFramePr>
        <p:xfrm>
          <a:off x="5481108" y="3531659"/>
          <a:ext cx="4084638" cy="481013"/>
        </p:xfrm>
        <a:graphic>
          <a:graphicData uri="http://schemas.openxmlformats.org/presentationml/2006/ole">
            <mc:AlternateContent xmlns:mc="http://schemas.openxmlformats.org/markup-compatibility/2006">
              <mc:Choice xmlns:v="urn:schemas-microsoft-com:vml" Requires="v">
                <p:oleObj spid="_x0000_s440325" name="Equation" r:id="rId6" imgW="1727200" imgH="203200" progId="Equation.DSMT4">
                  <p:embed/>
                </p:oleObj>
              </mc:Choice>
              <mc:Fallback>
                <p:oleObj name="Equation" r:id="rId6" imgW="1727200" imgH="203200" progId="Equation.DSMT4">
                  <p:embed/>
                  <p:pic>
                    <p:nvPicPr>
                      <p:cNvPr id="23" name="Object 22"/>
                      <p:cNvPicPr/>
                      <p:nvPr/>
                    </p:nvPicPr>
                    <p:blipFill>
                      <a:blip r:embed="rId7"/>
                      <a:stretch>
                        <a:fillRect/>
                      </a:stretch>
                    </p:blipFill>
                    <p:spPr>
                      <a:xfrm>
                        <a:off x="5481108" y="3531659"/>
                        <a:ext cx="4084638" cy="481013"/>
                      </a:xfrm>
                      <a:prstGeom prst="rect">
                        <a:avLst/>
                      </a:prstGeom>
                    </p:spPr>
                  </p:pic>
                </p:oleObj>
              </mc:Fallback>
            </mc:AlternateContent>
          </a:graphicData>
        </a:graphic>
      </p:graphicFrame>
      <p:sp>
        <p:nvSpPr>
          <p:cNvPr id="24" name="TextBox 23"/>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3099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928533" y="1676400"/>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037013" y="1025525"/>
          <a:ext cx="336550" cy="415925"/>
        </p:xfrm>
        <a:graphic>
          <a:graphicData uri="http://schemas.openxmlformats.org/presentationml/2006/ole">
            <mc:AlternateContent xmlns:mc="http://schemas.openxmlformats.org/markup-compatibility/2006">
              <mc:Choice xmlns:v="urn:schemas-microsoft-com:vml" Requires="v">
                <p:oleObj spid="_x0000_s441347"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037013" y="1025525"/>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TextBox 27"/>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563321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9" name="TextBox 18"/>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85072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625600" y="2387600"/>
            <a:ext cx="29294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9294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flipH="1">
            <a:off x="1337733" y="2387600"/>
            <a:ext cx="3386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765147" y="2126191"/>
          <a:ext cx="336550" cy="415925"/>
        </p:xfrm>
        <a:graphic>
          <a:graphicData uri="http://schemas.openxmlformats.org/presentationml/2006/ole">
            <mc:AlternateContent xmlns:mc="http://schemas.openxmlformats.org/markup-compatibility/2006">
              <mc:Choice xmlns:v="urn:schemas-microsoft-com:vml" Requires="v">
                <p:oleObj spid="_x0000_s442372"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765147" y="2126191"/>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27" name="Object 26"/>
          <p:cNvGraphicFramePr>
            <a:graphicFrameLocks noChangeAspect="1"/>
          </p:cNvGraphicFramePr>
          <p:nvPr>
            <p:extLst/>
          </p:nvPr>
        </p:nvGraphicFramePr>
        <p:xfrm>
          <a:off x="5429250" y="4022725"/>
          <a:ext cx="4056063" cy="481013"/>
        </p:xfrm>
        <a:graphic>
          <a:graphicData uri="http://schemas.openxmlformats.org/presentationml/2006/ole">
            <mc:AlternateContent xmlns:mc="http://schemas.openxmlformats.org/markup-compatibility/2006">
              <mc:Choice xmlns:v="urn:schemas-microsoft-com:vml" Requires="v">
                <p:oleObj spid="_x0000_s442373" name="Equation" r:id="rId6" imgW="1714500" imgH="203200" progId="Equation.DSMT4">
                  <p:embed/>
                </p:oleObj>
              </mc:Choice>
              <mc:Fallback>
                <p:oleObj name="Equation" r:id="rId6" imgW="1714500" imgH="203200" progId="Equation.DSMT4">
                  <p:embed/>
                  <p:pic>
                    <p:nvPicPr>
                      <p:cNvPr id="27" name="Object 26"/>
                      <p:cNvPicPr/>
                      <p:nvPr/>
                    </p:nvPicPr>
                    <p:blipFill>
                      <a:blip r:embed="rId7"/>
                      <a:stretch>
                        <a:fillRect/>
                      </a:stretch>
                    </p:blipFill>
                    <p:spPr>
                      <a:xfrm>
                        <a:off x="5429250" y="4022725"/>
                        <a:ext cx="4056063" cy="481013"/>
                      </a:xfrm>
                      <a:prstGeom prst="rect">
                        <a:avLst/>
                      </a:prstGeom>
                    </p:spPr>
                  </p:pic>
                </p:oleObj>
              </mc:Fallback>
            </mc:AlternateContent>
          </a:graphicData>
        </a:graphic>
      </p:graphicFrame>
      <p:sp>
        <p:nvSpPr>
          <p:cNvPr id="28" name="Minus 27"/>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Minus 28"/>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Minus 29"/>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249523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625601" y="2370667"/>
            <a:ext cx="677333" cy="15409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911600" y="1659466"/>
            <a:ext cx="626533" cy="711201"/>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336800" y="2387600"/>
            <a:ext cx="22182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3198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1337733" y="2387600"/>
            <a:ext cx="33866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nvPr>
        </p:nvGraphicFramePr>
        <p:xfrm>
          <a:off x="4765147" y="2126191"/>
          <a:ext cx="336550" cy="415925"/>
        </p:xfrm>
        <a:graphic>
          <a:graphicData uri="http://schemas.openxmlformats.org/presentationml/2006/ole">
            <mc:AlternateContent xmlns:mc="http://schemas.openxmlformats.org/markup-compatibility/2006">
              <mc:Choice xmlns:v="urn:schemas-microsoft-com:vml" Requires="v">
                <p:oleObj spid="_x0000_s443395"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765147" y="2126191"/>
                        <a:ext cx="336550" cy="415925"/>
                      </a:xfrm>
                      <a:prstGeom prst="rect">
                        <a:avLst/>
                      </a:prstGeom>
                    </p:spPr>
                  </p:pic>
                </p:oleObj>
              </mc:Fallback>
            </mc:AlternateContent>
          </a:graphicData>
        </a:graphic>
      </p:graphicFrame>
      <p:sp>
        <p:nvSpPr>
          <p:cNvPr id="28" name="Content Placeholder 2"/>
          <p:cNvSpPr txBox="1">
            <a:spLocks/>
          </p:cNvSpPr>
          <p:nvPr/>
        </p:nvSpPr>
        <p:spPr>
          <a:xfrm>
            <a:off x="853017" y="4605559"/>
            <a:ext cx="10204449"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H=sign(.42                        +   .66                         +  .93                     )</a:t>
            </a:r>
          </a:p>
        </p:txBody>
      </p:sp>
      <p:grpSp>
        <p:nvGrpSpPr>
          <p:cNvPr id="2" name="Group 1"/>
          <p:cNvGrpSpPr/>
          <p:nvPr/>
        </p:nvGrpSpPr>
        <p:grpSpPr>
          <a:xfrm>
            <a:off x="5875868" y="4385733"/>
            <a:ext cx="1303866" cy="1100668"/>
            <a:chOff x="2336801" y="3945467"/>
            <a:chExt cx="2946400" cy="2218267"/>
          </a:xfrm>
        </p:grpSpPr>
        <p:sp>
          <p:nvSpPr>
            <p:cNvPr id="29" name="Rectangle 28"/>
            <p:cNvSpPr/>
            <p:nvPr/>
          </p:nvSpPr>
          <p:spPr>
            <a:xfrm>
              <a:off x="4656667" y="3945467"/>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36801" y="3945467"/>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8856134" y="4402667"/>
            <a:ext cx="1354666" cy="1117600"/>
            <a:chOff x="1761067" y="1828800"/>
            <a:chExt cx="2946400" cy="2218267"/>
          </a:xfrm>
        </p:grpSpPr>
        <p:sp>
          <p:nvSpPr>
            <p:cNvPr id="31" name="Rectangle 30"/>
            <p:cNvSpPr/>
            <p:nvPr/>
          </p:nvSpPr>
          <p:spPr>
            <a:xfrm>
              <a:off x="1778000" y="2540000"/>
              <a:ext cx="29294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761067" y="1828800"/>
              <a:ext cx="29294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946402" y="4351865"/>
            <a:ext cx="1371600" cy="1134533"/>
            <a:chOff x="1608667" y="1676400"/>
            <a:chExt cx="2946400" cy="2218267"/>
          </a:xfrm>
        </p:grpSpPr>
        <p:sp>
          <p:nvSpPr>
            <p:cNvPr id="33" name="Rectangle 32"/>
            <p:cNvSpPr/>
            <p:nvPr/>
          </p:nvSpPr>
          <p:spPr>
            <a:xfrm>
              <a:off x="2235200" y="1676400"/>
              <a:ext cx="2319867"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608667" y="1676400"/>
              <a:ext cx="6265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H="1" flipV="1">
            <a:off x="2336800" y="1354667"/>
            <a:ext cx="1" cy="2794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39" name="Plus 38"/>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Plus 3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1" name="Plus 4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2" name="Plus 4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 name="Minus 4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4" name="Minus 43"/>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5" name="Minus 44"/>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Minus 45"/>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Minus 46"/>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8" name="Plus 47"/>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4026350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AdaBoost’s</a:t>
            </a:r>
            <a:r>
              <a:rPr lang="en-US" dirty="0"/>
              <a:t> Coefficients Update</a:t>
            </a:r>
          </a:p>
        </p:txBody>
      </p:sp>
      <p:graphicFrame>
        <p:nvGraphicFramePr>
          <p:cNvPr id="3" name="Object 2"/>
          <p:cNvGraphicFramePr>
            <a:graphicFrameLocks noChangeAspect="1"/>
          </p:cNvGraphicFramePr>
          <p:nvPr>
            <p:extLst/>
          </p:nvPr>
        </p:nvGraphicFramePr>
        <p:xfrm>
          <a:off x="923925" y="1334558"/>
          <a:ext cx="10290549" cy="1374776"/>
        </p:xfrm>
        <a:graphic>
          <a:graphicData uri="http://schemas.openxmlformats.org/presentationml/2006/ole">
            <mc:AlternateContent xmlns:mc="http://schemas.openxmlformats.org/markup-compatibility/2006">
              <mc:Choice xmlns:v="urn:schemas-microsoft-com:vml" Requires="v">
                <p:oleObj spid="_x0000_s444421" name="Equation" r:id="rId3" imgW="3517900" imgH="469900" progId="Equation.DSMT4">
                  <p:embed/>
                </p:oleObj>
              </mc:Choice>
              <mc:Fallback>
                <p:oleObj name="Equation" r:id="rId3" imgW="3517900" imgH="469900" progId="Equation.DSMT4">
                  <p:embed/>
                  <p:pic>
                    <p:nvPicPr>
                      <p:cNvPr id="3" name="Object 2"/>
                      <p:cNvPicPr/>
                      <p:nvPr/>
                    </p:nvPicPr>
                    <p:blipFill>
                      <a:blip r:embed="rId4"/>
                      <a:stretch>
                        <a:fillRect/>
                      </a:stretch>
                    </p:blipFill>
                    <p:spPr>
                      <a:xfrm>
                        <a:off x="923925" y="1334558"/>
                        <a:ext cx="10290549" cy="1374776"/>
                      </a:xfrm>
                      <a:prstGeom prst="rect">
                        <a:avLst/>
                      </a:prstGeom>
                    </p:spPr>
                  </p:pic>
                </p:oleObj>
              </mc:Fallback>
            </mc:AlternateContent>
          </a:graphicData>
        </a:graphic>
      </p:graphicFrame>
      <p:graphicFrame>
        <p:nvGraphicFramePr>
          <p:cNvPr id="4" name="Object 3"/>
          <p:cNvGraphicFramePr>
            <a:graphicFrameLocks noChangeAspect="1"/>
          </p:cNvGraphicFramePr>
          <p:nvPr>
            <p:extLst/>
          </p:nvPr>
        </p:nvGraphicFramePr>
        <p:xfrm>
          <a:off x="735013" y="3468688"/>
          <a:ext cx="3862387" cy="1374775"/>
        </p:xfrm>
        <a:graphic>
          <a:graphicData uri="http://schemas.openxmlformats.org/presentationml/2006/ole">
            <mc:AlternateContent xmlns:mc="http://schemas.openxmlformats.org/markup-compatibility/2006">
              <mc:Choice xmlns:v="urn:schemas-microsoft-com:vml" Requires="v">
                <p:oleObj spid="_x0000_s444422" name="Equation" r:id="rId5" imgW="1320800" imgH="469900" progId="Equation.DSMT4">
                  <p:embed/>
                </p:oleObj>
              </mc:Choice>
              <mc:Fallback>
                <p:oleObj name="Equation" r:id="rId5" imgW="1320800" imgH="469900" progId="Equation.DSMT4">
                  <p:embed/>
                  <p:pic>
                    <p:nvPicPr>
                      <p:cNvPr id="4" name="Object 3"/>
                      <p:cNvPicPr/>
                      <p:nvPr/>
                    </p:nvPicPr>
                    <p:blipFill>
                      <a:blip r:embed="rId6"/>
                      <a:stretch>
                        <a:fillRect/>
                      </a:stretch>
                    </p:blipFill>
                    <p:spPr>
                      <a:xfrm>
                        <a:off x="735013" y="3468688"/>
                        <a:ext cx="3862387" cy="1374775"/>
                      </a:xfrm>
                      <a:prstGeom prst="rect">
                        <a:avLst/>
                      </a:prstGeom>
                    </p:spPr>
                  </p:pic>
                </p:oleObj>
              </mc:Fallback>
            </mc:AlternateContent>
          </a:graphicData>
        </a:graphic>
      </p:graphicFrame>
      <p:grpSp>
        <p:nvGrpSpPr>
          <p:cNvPr id="7" name="Group 6"/>
          <p:cNvGrpSpPr/>
          <p:nvPr/>
        </p:nvGrpSpPr>
        <p:grpSpPr>
          <a:xfrm>
            <a:off x="4817534" y="2611145"/>
            <a:ext cx="4394200" cy="4060060"/>
            <a:chOff x="4817534" y="2611145"/>
            <a:chExt cx="4394200" cy="4060060"/>
          </a:xfrm>
        </p:grpSpPr>
        <p:pic>
          <p:nvPicPr>
            <p:cNvPr id="5" name="Picture 4" descr="Screen Shot 2016-03-23 at 11.42.1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7534" y="2611145"/>
              <a:ext cx="4394200" cy="3412887"/>
            </a:xfrm>
            <a:prstGeom prst="rect">
              <a:avLst/>
            </a:prstGeom>
          </p:spPr>
        </p:pic>
        <p:graphicFrame>
          <p:nvGraphicFramePr>
            <p:cNvPr id="6" name="Object 5"/>
            <p:cNvGraphicFramePr>
              <a:graphicFrameLocks noChangeAspect="1"/>
            </p:cNvGraphicFramePr>
            <p:nvPr>
              <p:extLst/>
            </p:nvPr>
          </p:nvGraphicFramePr>
          <p:xfrm>
            <a:off x="6460596" y="6075892"/>
            <a:ext cx="1114425" cy="595313"/>
          </p:xfrm>
          <a:graphic>
            <a:graphicData uri="http://schemas.openxmlformats.org/presentationml/2006/ole">
              <mc:AlternateContent xmlns:mc="http://schemas.openxmlformats.org/markup-compatibility/2006">
                <mc:Choice xmlns:v="urn:schemas-microsoft-com:vml" Requires="v">
                  <p:oleObj spid="_x0000_s444423" name="Equation" r:id="rId8" imgW="381000" imgH="203200" progId="Equation.DSMT4">
                    <p:embed/>
                  </p:oleObj>
                </mc:Choice>
                <mc:Fallback>
                  <p:oleObj name="Equation" r:id="rId8" imgW="381000" imgH="203200" progId="Equation.DSMT4">
                    <p:embed/>
                    <p:pic>
                      <p:nvPicPr>
                        <p:cNvPr id="6" name="Object 5"/>
                        <p:cNvPicPr/>
                        <p:nvPr/>
                      </p:nvPicPr>
                      <p:blipFill>
                        <a:blip r:embed="rId9"/>
                        <a:stretch>
                          <a:fillRect/>
                        </a:stretch>
                      </p:blipFill>
                      <p:spPr>
                        <a:xfrm>
                          <a:off x="6460596" y="6075892"/>
                          <a:ext cx="1114425" cy="595313"/>
                        </a:xfrm>
                        <a:prstGeom prst="rect">
                          <a:avLst/>
                        </a:prstGeom>
                      </p:spPr>
                    </p:pic>
                  </p:oleObj>
                </mc:Fallback>
              </mc:AlternateContent>
            </a:graphicData>
          </a:graphic>
        </p:graphicFrame>
      </p:grpSp>
    </p:spTree>
    <p:extLst>
      <p:ext uri="{BB962C8B-B14F-4D97-AF65-F5344CB8AC3E}">
        <p14:creationId xmlns:p14="http://schemas.microsoft.com/office/powerpoint/2010/main" val="17662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Descent</a:t>
            </a:r>
          </a:p>
        </p:txBody>
      </p:sp>
      <p:grpSp>
        <p:nvGrpSpPr>
          <p:cNvPr id="935" name="Group 4"/>
          <p:cNvGrpSpPr>
            <a:grpSpLocks noChangeAspect="1"/>
          </p:cNvGrpSpPr>
          <p:nvPr/>
        </p:nvGrpSpPr>
        <p:grpSpPr bwMode="auto">
          <a:xfrm>
            <a:off x="3830636" y="1114140"/>
            <a:ext cx="841294" cy="1284839"/>
            <a:chOff x="1661" y="1751"/>
            <a:chExt cx="643" cy="982"/>
          </a:xfrm>
        </p:grpSpPr>
        <p:sp>
          <p:nvSpPr>
            <p:cNvPr id="93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Rectangle 93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Rectangle 93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93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Rectangle 93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94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Rectangle 94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Rectangle 94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94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Rectangle 94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94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94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94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94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94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95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95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95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95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95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95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95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95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95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95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96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96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96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96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7801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Way to Build a Decision Tree</a:t>
            </a:r>
          </a:p>
        </p:txBody>
      </p:sp>
      <p:sp>
        <p:nvSpPr>
          <p:cNvPr id="3" name="Content Placeholder 2"/>
          <p:cNvSpPr>
            <a:spLocks noGrp="1"/>
          </p:cNvSpPr>
          <p:nvPr>
            <p:ph sz="quarter" idx="10"/>
          </p:nvPr>
        </p:nvSpPr>
        <p:spPr/>
        <p:txBody>
          <a:bodyPr/>
          <a:lstStyle/>
          <a:p>
            <a:r>
              <a:rPr lang="en-US" dirty="0">
                <a:solidFill>
                  <a:srgbClr val="000090"/>
                </a:solidFill>
              </a:rPr>
              <a:t>Start at the top of the tree. </a:t>
            </a:r>
          </a:p>
          <a:p>
            <a:r>
              <a:rPr lang="en-US" dirty="0">
                <a:solidFill>
                  <a:srgbClr val="000090"/>
                </a:solidFill>
              </a:rPr>
              <a:t>Grow it by “splitting” features one by one. To split, look at how “impure” the node is.</a:t>
            </a:r>
          </a:p>
          <a:p>
            <a:r>
              <a:rPr lang="en-US" dirty="0">
                <a:solidFill>
                  <a:srgbClr val="000090"/>
                </a:solidFill>
              </a:rPr>
              <a:t>Assign leaf nodes the majority vote in the leaf.</a:t>
            </a:r>
          </a:p>
          <a:p>
            <a:endParaRPr lang="en-US" dirty="0"/>
          </a:p>
          <a:p>
            <a:r>
              <a:rPr lang="en-US" dirty="0">
                <a:solidFill>
                  <a:srgbClr val="660066"/>
                </a:solidFill>
              </a:rPr>
              <a:t>At the end, go back and prune leaves to reduce </a:t>
            </a:r>
            <a:r>
              <a:rPr lang="en-US" dirty="0" err="1">
                <a:solidFill>
                  <a:srgbClr val="660066"/>
                </a:solidFill>
              </a:rPr>
              <a:t>overfitting</a:t>
            </a:r>
            <a:r>
              <a:rPr lang="en-US" dirty="0">
                <a:solidFill>
                  <a:srgbClr val="660066"/>
                </a:solidFill>
              </a:rPr>
              <a:t>.</a:t>
            </a:r>
          </a:p>
          <a:p>
            <a:endParaRPr lang="en-US" dirty="0"/>
          </a:p>
        </p:txBody>
      </p:sp>
      <p:sp>
        <p:nvSpPr>
          <p:cNvPr id="4" name="TextBox 3"/>
          <p:cNvSpPr txBox="1"/>
          <p:nvPr/>
        </p:nvSpPr>
        <p:spPr>
          <a:xfrm>
            <a:off x="1625600" y="5604934"/>
            <a:ext cx="6600885" cy="584776"/>
          </a:xfrm>
          <a:prstGeom prst="rect">
            <a:avLst/>
          </a:prstGeom>
          <a:noFill/>
        </p:spPr>
        <p:txBody>
          <a:bodyPr wrap="none" rtlCol="0">
            <a:spAutoFit/>
          </a:bodyPr>
          <a:lstStyle/>
          <a:p>
            <a:r>
              <a:rPr lang="en-US" sz="3200" dirty="0">
                <a:solidFill>
                  <a:srgbClr val="007233"/>
                </a:solidFill>
              </a:rPr>
              <a:t>Why is this a good way to build a tree?</a:t>
            </a:r>
          </a:p>
        </p:txBody>
      </p:sp>
    </p:spTree>
    <p:extLst>
      <p:ext uri="{BB962C8B-B14F-4D97-AF65-F5344CB8AC3E}">
        <p14:creationId xmlns:p14="http://schemas.microsoft.com/office/powerpoint/2010/main" val="1353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Descent</a:t>
            </a:r>
          </a:p>
        </p:txBody>
      </p:sp>
      <p:sp>
        <p:nvSpPr>
          <p:cNvPr id="3" name="Content Placeholder 2"/>
          <p:cNvSpPr txBox="1">
            <a:spLocks/>
          </p:cNvSpPr>
          <p:nvPr/>
        </p:nvSpPr>
        <p:spPr>
          <a:xfrm>
            <a:off x="666750" y="1794626"/>
            <a:ext cx="11525250" cy="162590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Choose direction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how far to go in that direction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p:txBody>
      </p:sp>
      <p:sp>
        <p:nvSpPr>
          <p:cNvPr id="4" name="Content Placeholder 2"/>
          <p:cNvSpPr txBox="1">
            <a:spLocks/>
          </p:cNvSpPr>
          <p:nvPr/>
        </p:nvSpPr>
        <p:spPr>
          <a:xfrm>
            <a:off x="362479" y="998760"/>
            <a:ext cx="11525250" cy="745373"/>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0" dirty="0">
                <a:latin typeface="Times"/>
                <a:cs typeface="Times"/>
              </a:rPr>
              <a:t>For t=1:T</a:t>
            </a:r>
          </a:p>
        </p:txBody>
      </p:sp>
      <p:sp>
        <p:nvSpPr>
          <p:cNvPr id="5" name="Content Placeholder 2"/>
          <p:cNvSpPr txBox="1">
            <a:spLocks/>
          </p:cNvSpPr>
          <p:nvPr/>
        </p:nvSpPr>
        <p:spPr>
          <a:xfrm>
            <a:off x="294747" y="3335865"/>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position: </a:t>
            </a:r>
          </a:p>
          <a:p>
            <a:pPr marL="0" indent="0">
              <a:buFont typeface="Arial" pitchFamily="34" charset="0"/>
              <a:buNone/>
            </a:pPr>
            <a:r>
              <a:rPr lang="en-US" sz="2800" dirty="0"/>
              <a:t> </a:t>
            </a:r>
          </a:p>
        </p:txBody>
      </p:sp>
      <p:graphicFrame>
        <p:nvGraphicFramePr>
          <p:cNvPr id="6" name="Object 5"/>
          <p:cNvGraphicFramePr>
            <a:graphicFrameLocks noChangeAspect="1"/>
          </p:cNvGraphicFramePr>
          <p:nvPr>
            <p:extLst/>
          </p:nvPr>
        </p:nvGraphicFramePr>
        <p:xfrm>
          <a:off x="3309938" y="4668837"/>
          <a:ext cx="3332736" cy="1308629"/>
        </p:xfrm>
        <a:graphic>
          <a:graphicData uri="http://schemas.openxmlformats.org/presentationml/2006/ole">
            <mc:AlternateContent xmlns:mc="http://schemas.openxmlformats.org/markup-compatibility/2006">
              <mc:Choice xmlns:v="urn:schemas-microsoft-com:vml" Requires="v">
                <p:oleObj spid="_x0000_s445443" name="Equation" r:id="rId3" imgW="1130300" imgH="444500" progId="Equation.DSMT4">
                  <p:embed/>
                </p:oleObj>
              </mc:Choice>
              <mc:Fallback>
                <p:oleObj name="Equation" r:id="rId3" imgW="1130300" imgH="444500" progId="Equation.DSMT4">
                  <p:embed/>
                  <p:pic>
                    <p:nvPicPr>
                      <p:cNvPr id="6" name="Object 5"/>
                      <p:cNvPicPr/>
                      <p:nvPr/>
                    </p:nvPicPr>
                    <p:blipFill>
                      <a:blip r:embed="rId4"/>
                      <a:stretch>
                        <a:fillRect/>
                      </a:stretch>
                    </p:blipFill>
                    <p:spPr>
                      <a:xfrm>
                        <a:off x="3309938" y="4668837"/>
                        <a:ext cx="3332736" cy="1308629"/>
                      </a:xfrm>
                      <a:prstGeom prst="rect">
                        <a:avLst/>
                      </a:prstGeom>
                    </p:spPr>
                  </p:pic>
                </p:oleObj>
              </mc:Fallback>
            </mc:AlternateContent>
          </a:graphicData>
        </a:graphic>
      </p:graphicFrame>
    </p:spTree>
    <p:extLst>
      <p:ext uri="{BB962C8B-B14F-4D97-AF65-F5344CB8AC3E}">
        <p14:creationId xmlns:p14="http://schemas.microsoft.com/office/powerpoint/2010/main" val="3312512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5" name="Straight Arrow Connector 934"/>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36" name="Object 935"/>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46468" name="Equation" r:id="rId4" imgW="152400" imgH="203200" progId="Equation.DSMT4">
                  <p:embed/>
                </p:oleObj>
              </mc:Choice>
              <mc:Fallback>
                <p:oleObj name="Equation" r:id="rId4" imgW="152400" imgH="203200" progId="Equation.DSMT4">
                  <p:embed/>
                  <p:pic>
                    <p:nvPicPr>
                      <p:cNvPr id="936" name="Object 935"/>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37" name="Object 936"/>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46469" name="Equation" r:id="rId6" imgW="165100" imgH="203200" progId="Equation.DSMT4">
                  <p:embed/>
                </p:oleObj>
              </mc:Choice>
              <mc:Fallback>
                <p:oleObj name="Equation" r:id="rId6" imgW="165100" imgH="203200" progId="Equation.DSMT4">
                  <p:embed/>
                  <p:pic>
                    <p:nvPicPr>
                      <p:cNvPr id="937" name="Object 936"/>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4582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47492"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47493"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spTree>
    <p:extLst>
      <p:ext uri="{BB962C8B-B14F-4D97-AF65-F5344CB8AC3E}">
        <p14:creationId xmlns:p14="http://schemas.microsoft.com/office/powerpoint/2010/main" val="81864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8516"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8517"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spTree>
    <p:extLst>
      <p:ext uri="{BB962C8B-B14F-4D97-AF65-F5344CB8AC3E}">
        <p14:creationId xmlns:p14="http://schemas.microsoft.com/office/powerpoint/2010/main" val="2390394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9542"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9543"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Object 15"/>
          <p:cNvGraphicFramePr>
            <a:graphicFrameLocks noChangeAspect="1"/>
          </p:cNvGraphicFramePr>
          <p:nvPr>
            <p:extLst/>
          </p:nvPr>
        </p:nvGraphicFramePr>
        <p:xfrm>
          <a:off x="8239125" y="6103938"/>
          <a:ext cx="1101725" cy="609600"/>
        </p:xfrm>
        <a:graphic>
          <a:graphicData uri="http://schemas.openxmlformats.org/presentationml/2006/ole">
            <mc:AlternateContent xmlns:mc="http://schemas.openxmlformats.org/markup-compatibility/2006">
              <mc:Choice xmlns:v="urn:schemas-microsoft-com:vml" Requires="v">
                <p:oleObj spid="_x0000_s449544" name="Equation" r:id="rId9" imgW="368300" imgH="203200" progId="Equation.DSMT4">
                  <p:embed/>
                </p:oleObj>
              </mc:Choice>
              <mc:Fallback>
                <p:oleObj name="Equation" r:id="rId9" imgW="368300" imgH="203200" progId="Equation.DSMT4">
                  <p:embed/>
                  <p:pic>
                    <p:nvPicPr>
                      <p:cNvPr id="16" name="Object 15"/>
                      <p:cNvPicPr>
                        <a:picLocks noChangeAspect="1" noChangeArrowheads="1"/>
                      </p:cNvPicPr>
                      <p:nvPr/>
                    </p:nvPicPr>
                    <p:blipFill>
                      <a:blip r:embed="rId10"/>
                      <a:srcRect/>
                      <a:stretch>
                        <a:fillRect/>
                      </a:stretch>
                    </p:blipFill>
                    <p:spPr bwMode="auto">
                      <a:xfrm>
                        <a:off x="8239125" y="6103938"/>
                        <a:ext cx="1101725" cy="609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graphicFrame>
        <p:nvGraphicFramePr>
          <p:cNvPr id="20" name="Object 19"/>
          <p:cNvGraphicFramePr>
            <a:graphicFrameLocks noChangeAspect="1"/>
          </p:cNvGraphicFramePr>
          <p:nvPr>
            <p:extLst/>
          </p:nvPr>
        </p:nvGraphicFramePr>
        <p:xfrm>
          <a:off x="2029355" y="4211109"/>
          <a:ext cx="1141412" cy="569913"/>
        </p:xfrm>
        <a:graphic>
          <a:graphicData uri="http://schemas.openxmlformats.org/presentationml/2006/ole">
            <mc:AlternateContent xmlns:mc="http://schemas.openxmlformats.org/markup-compatibility/2006">
              <mc:Choice xmlns:v="urn:schemas-microsoft-com:vml" Requires="v">
                <p:oleObj spid="_x0000_s449545" name="Equation" r:id="rId11" imgW="381000" imgH="190500" progId="Equation.DSMT4">
                  <p:embed/>
                </p:oleObj>
              </mc:Choice>
              <mc:Fallback>
                <p:oleObj name="Equation" r:id="rId11" imgW="381000" imgH="190500" progId="Equation.DSMT4">
                  <p:embed/>
                  <p:pic>
                    <p:nvPicPr>
                      <p:cNvPr id="20" name="Object 19"/>
                      <p:cNvPicPr>
                        <a:picLocks noChangeAspect="1" noChangeArrowheads="1"/>
                      </p:cNvPicPr>
                      <p:nvPr/>
                    </p:nvPicPr>
                    <p:blipFill>
                      <a:blip r:embed="rId12"/>
                      <a:srcRect/>
                      <a:stretch>
                        <a:fillRect/>
                      </a:stretch>
                    </p:blipFill>
                    <p:spPr bwMode="auto">
                      <a:xfrm>
                        <a:off x="2029355" y="4211109"/>
                        <a:ext cx="1141412" cy="5699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Freeform 2"/>
          <p:cNvSpPr/>
          <p:nvPr/>
        </p:nvSpPr>
        <p:spPr>
          <a:xfrm>
            <a:off x="3014133" y="3132668"/>
            <a:ext cx="5266268" cy="2785105"/>
          </a:xfrm>
          <a:custGeom>
            <a:avLst/>
            <a:gdLst>
              <a:gd name="connsiteX0" fmla="*/ 0 w 4605867"/>
              <a:gd name="connsiteY0" fmla="*/ 0 h 2785105"/>
              <a:gd name="connsiteX1" fmla="*/ 694267 w 4605867"/>
              <a:gd name="connsiteY1" fmla="*/ 1964267 h 2785105"/>
              <a:gd name="connsiteX2" fmla="*/ 2082800 w 4605867"/>
              <a:gd name="connsiteY2" fmla="*/ 2709333 h 2785105"/>
              <a:gd name="connsiteX3" fmla="*/ 4605867 w 4605867"/>
              <a:gd name="connsiteY3" fmla="*/ 2760133 h 2785105"/>
            </a:gdLst>
            <a:ahLst/>
            <a:cxnLst>
              <a:cxn ang="0">
                <a:pos x="connsiteX0" y="connsiteY0"/>
              </a:cxn>
              <a:cxn ang="0">
                <a:pos x="connsiteX1" y="connsiteY1"/>
              </a:cxn>
              <a:cxn ang="0">
                <a:pos x="connsiteX2" y="connsiteY2"/>
              </a:cxn>
              <a:cxn ang="0">
                <a:pos x="connsiteX3" y="connsiteY3"/>
              </a:cxn>
            </a:cxnLst>
            <a:rect l="l" t="t" r="r" b="b"/>
            <a:pathLst>
              <a:path w="4605867" h="2785105">
                <a:moveTo>
                  <a:pt x="0" y="0"/>
                </a:moveTo>
                <a:cubicBezTo>
                  <a:pt x="173567" y="756356"/>
                  <a:pt x="347134" y="1512712"/>
                  <a:pt x="694267" y="1964267"/>
                </a:cubicBezTo>
                <a:cubicBezTo>
                  <a:pt x="1041400" y="2415823"/>
                  <a:pt x="1430867" y="2576689"/>
                  <a:pt x="2082800" y="2709333"/>
                </a:cubicBezTo>
                <a:cubicBezTo>
                  <a:pt x="2734733" y="2841977"/>
                  <a:pt x="4605867" y="2760133"/>
                  <a:pt x="4605867" y="276013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4250266" y="4809064"/>
            <a:ext cx="3115733" cy="523220"/>
          </a:xfrm>
          <a:prstGeom prst="rect">
            <a:avLst/>
          </a:prstGeom>
          <a:noFill/>
        </p:spPr>
        <p:txBody>
          <a:bodyPr wrap="square" rtlCol="0">
            <a:spAutoFit/>
          </a:bodyPr>
          <a:lstStyle/>
          <a:p>
            <a:r>
              <a:rPr lang="en-US" sz="2800" dirty="0">
                <a:solidFill>
                  <a:srgbClr val="800000"/>
                </a:solidFill>
              </a:rPr>
              <a:t>Exponential Loss</a:t>
            </a:r>
          </a:p>
        </p:txBody>
      </p:sp>
    </p:spTree>
    <p:extLst>
      <p:ext uri="{BB962C8B-B14F-4D97-AF65-F5344CB8AC3E}">
        <p14:creationId xmlns:p14="http://schemas.microsoft.com/office/powerpoint/2010/main" val="3220273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Object 15"/>
          <p:cNvGraphicFramePr>
            <a:graphicFrameLocks noChangeAspect="1"/>
          </p:cNvGraphicFramePr>
          <p:nvPr>
            <p:extLst/>
          </p:nvPr>
        </p:nvGraphicFramePr>
        <p:xfrm>
          <a:off x="8239125" y="6103938"/>
          <a:ext cx="1101725" cy="609600"/>
        </p:xfrm>
        <a:graphic>
          <a:graphicData uri="http://schemas.openxmlformats.org/presentationml/2006/ole">
            <mc:AlternateContent xmlns:mc="http://schemas.openxmlformats.org/markup-compatibility/2006">
              <mc:Choice xmlns:v="urn:schemas-microsoft-com:vml" Requires="v">
                <p:oleObj spid="_x0000_s450565" name="Equation" r:id="rId4" imgW="368300" imgH="203200" progId="Equation.DSMT4">
                  <p:embed/>
                </p:oleObj>
              </mc:Choice>
              <mc:Fallback>
                <p:oleObj name="Equation" r:id="rId4" imgW="368300" imgH="203200" progId="Equation.DSMT4">
                  <p:embed/>
                  <p:pic>
                    <p:nvPicPr>
                      <p:cNvPr id="16" name="Object 15"/>
                      <p:cNvPicPr>
                        <a:picLocks noChangeAspect="1" noChangeArrowheads="1"/>
                      </p:cNvPicPr>
                      <p:nvPr/>
                    </p:nvPicPr>
                    <p:blipFill>
                      <a:blip r:embed="rId5"/>
                      <a:srcRect/>
                      <a:stretch>
                        <a:fillRect/>
                      </a:stretch>
                    </p:blipFill>
                    <p:spPr bwMode="auto">
                      <a:xfrm>
                        <a:off x="8239125" y="6103938"/>
                        <a:ext cx="1101725" cy="609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nvPr>
        </p:nvGraphicFramePr>
        <p:xfrm>
          <a:off x="2029355" y="4211109"/>
          <a:ext cx="1141412" cy="569913"/>
        </p:xfrm>
        <a:graphic>
          <a:graphicData uri="http://schemas.openxmlformats.org/presentationml/2006/ole">
            <mc:AlternateContent xmlns:mc="http://schemas.openxmlformats.org/markup-compatibility/2006">
              <mc:Choice xmlns:v="urn:schemas-microsoft-com:vml" Requires="v">
                <p:oleObj spid="_x0000_s450566" name="Equation" r:id="rId6" imgW="381000" imgH="190500" progId="Equation.DSMT4">
                  <p:embed/>
                </p:oleObj>
              </mc:Choice>
              <mc:Fallback>
                <p:oleObj name="Equation" r:id="rId6" imgW="381000" imgH="190500" progId="Equation.DSMT4">
                  <p:embed/>
                  <p:pic>
                    <p:nvPicPr>
                      <p:cNvPr id="20" name="Object 19"/>
                      <p:cNvPicPr>
                        <a:picLocks noChangeAspect="1" noChangeArrowheads="1"/>
                      </p:cNvPicPr>
                      <p:nvPr/>
                    </p:nvPicPr>
                    <p:blipFill>
                      <a:blip r:embed="rId7"/>
                      <a:srcRect/>
                      <a:stretch>
                        <a:fillRect/>
                      </a:stretch>
                    </p:blipFill>
                    <p:spPr bwMode="auto">
                      <a:xfrm>
                        <a:off x="2029355" y="4211109"/>
                        <a:ext cx="1141412" cy="5699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Freeform 2"/>
          <p:cNvSpPr/>
          <p:nvPr/>
        </p:nvSpPr>
        <p:spPr>
          <a:xfrm>
            <a:off x="3014133" y="3132668"/>
            <a:ext cx="5266268" cy="2785105"/>
          </a:xfrm>
          <a:custGeom>
            <a:avLst/>
            <a:gdLst>
              <a:gd name="connsiteX0" fmla="*/ 0 w 4605867"/>
              <a:gd name="connsiteY0" fmla="*/ 0 h 2785105"/>
              <a:gd name="connsiteX1" fmla="*/ 694267 w 4605867"/>
              <a:gd name="connsiteY1" fmla="*/ 1964267 h 2785105"/>
              <a:gd name="connsiteX2" fmla="*/ 2082800 w 4605867"/>
              <a:gd name="connsiteY2" fmla="*/ 2709333 h 2785105"/>
              <a:gd name="connsiteX3" fmla="*/ 4605867 w 4605867"/>
              <a:gd name="connsiteY3" fmla="*/ 2760133 h 2785105"/>
            </a:gdLst>
            <a:ahLst/>
            <a:cxnLst>
              <a:cxn ang="0">
                <a:pos x="connsiteX0" y="connsiteY0"/>
              </a:cxn>
              <a:cxn ang="0">
                <a:pos x="connsiteX1" y="connsiteY1"/>
              </a:cxn>
              <a:cxn ang="0">
                <a:pos x="connsiteX2" y="connsiteY2"/>
              </a:cxn>
              <a:cxn ang="0">
                <a:pos x="connsiteX3" y="connsiteY3"/>
              </a:cxn>
            </a:cxnLst>
            <a:rect l="l" t="t" r="r" b="b"/>
            <a:pathLst>
              <a:path w="4605867" h="2785105">
                <a:moveTo>
                  <a:pt x="0" y="0"/>
                </a:moveTo>
                <a:cubicBezTo>
                  <a:pt x="173567" y="756356"/>
                  <a:pt x="347134" y="1512712"/>
                  <a:pt x="694267" y="1964267"/>
                </a:cubicBezTo>
                <a:cubicBezTo>
                  <a:pt x="1041400" y="2415823"/>
                  <a:pt x="1430867" y="2576689"/>
                  <a:pt x="2082800" y="2709333"/>
                </a:cubicBezTo>
                <a:cubicBezTo>
                  <a:pt x="2734733" y="2841977"/>
                  <a:pt x="4605867" y="2760133"/>
                  <a:pt x="4605867" y="276013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0567" name="Equation" r:id="rId8" imgW="2476500" imgH="444500" progId="Equation.DSMT4">
                  <p:embed/>
                </p:oleObj>
              </mc:Choice>
              <mc:Fallback>
                <p:oleObj name="Equation" r:id="rId8" imgW="2476500" imgH="444500" progId="Equation.DSMT4">
                  <p:embed/>
                  <p:pic>
                    <p:nvPicPr>
                      <p:cNvPr id="13" name="Object 12"/>
                      <p:cNvPicPr>
                        <a:picLocks noChangeAspect="1" noChangeArrowheads="1"/>
                      </p:cNvPicPr>
                      <p:nvPr/>
                    </p:nvPicPr>
                    <p:blipFill>
                      <a:blip r:embed="rId9"/>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4250266" y="4809064"/>
            <a:ext cx="3115733" cy="523220"/>
          </a:xfrm>
          <a:prstGeom prst="rect">
            <a:avLst/>
          </a:prstGeom>
          <a:noFill/>
        </p:spPr>
        <p:txBody>
          <a:bodyPr wrap="square" rtlCol="0">
            <a:spAutoFit/>
          </a:bodyPr>
          <a:lstStyle/>
          <a:p>
            <a:r>
              <a:rPr lang="en-US" sz="2800" dirty="0">
                <a:solidFill>
                  <a:srgbClr val="800000"/>
                </a:solidFill>
              </a:rPr>
              <a:t>Exponential Loss</a:t>
            </a:r>
          </a:p>
        </p:txBody>
      </p:sp>
    </p:spTree>
    <p:extLst>
      <p:ext uri="{BB962C8B-B14F-4D97-AF65-F5344CB8AC3E}">
        <p14:creationId xmlns:p14="http://schemas.microsoft.com/office/powerpoint/2010/main" val="480107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482667" y="0"/>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1744133" y="4030133"/>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rot="10800000">
            <a:off x="2573864" y="270935"/>
            <a:ext cx="6248402" cy="3928532"/>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1588"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1589"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20185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graphicFrame>
        <p:nvGraphicFramePr>
          <p:cNvPr id="9" name="Object 8"/>
          <p:cNvGraphicFramePr>
            <a:graphicFrameLocks noChangeAspect="1"/>
          </p:cNvGraphicFramePr>
          <p:nvPr>
            <p:extLst/>
          </p:nvPr>
        </p:nvGraphicFramePr>
        <p:xfrm>
          <a:off x="1693863" y="2618317"/>
          <a:ext cx="9004300" cy="1446213"/>
        </p:xfrm>
        <a:graphic>
          <a:graphicData uri="http://schemas.openxmlformats.org/presentationml/2006/ole">
            <mc:AlternateContent xmlns:mc="http://schemas.openxmlformats.org/markup-compatibility/2006">
              <mc:Choice xmlns:v="urn:schemas-microsoft-com:vml" Requires="v">
                <p:oleObj spid="_x0000_s452612" name="Equation" r:id="rId4" imgW="3644900" imgH="584200" progId="Equation.DSMT4">
                  <p:embed/>
                </p:oleObj>
              </mc:Choice>
              <mc:Fallback>
                <p:oleObj name="Equation" r:id="rId4" imgW="3644900" imgH="584200" progId="Equation.DSMT4">
                  <p:embed/>
                  <p:pic>
                    <p:nvPicPr>
                      <p:cNvPr id="9" name="Object 8"/>
                      <p:cNvPicPr>
                        <a:picLocks noChangeAspect="1" noChangeArrowheads="1"/>
                      </p:cNvPicPr>
                      <p:nvPr/>
                    </p:nvPicPr>
                    <p:blipFill>
                      <a:blip r:embed="rId5"/>
                      <a:srcRect/>
                      <a:stretch>
                        <a:fillRect/>
                      </a:stretch>
                    </p:blipFill>
                    <p:spPr bwMode="auto">
                      <a:xfrm>
                        <a:off x="1693863" y="2618317"/>
                        <a:ext cx="9004300" cy="1446213"/>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2613" name="Equation" r:id="rId6" imgW="2476500" imgH="444500" progId="Equation.DSMT4">
                  <p:embed/>
                </p:oleObj>
              </mc:Choice>
              <mc:Fallback>
                <p:oleObj name="Equation" r:id="rId6" imgW="2476500" imgH="444500" progId="Equation.DSMT4">
                  <p:embed/>
                  <p:pic>
                    <p:nvPicPr>
                      <p:cNvPr id="10" name="Object 9"/>
                      <p:cNvPicPr>
                        <a:picLocks noChangeAspect="1" noChangeArrowheads="1"/>
                      </p:cNvPicPr>
                      <p:nvPr/>
                    </p:nvPicPr>
                    <p:blipFill>
                      <a:blip r:embed="rId7"/>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8710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nvPr>
        </p:nvGraphicFramePr>
        <p:xfrm>
          <a:off x="1693863" y="2618317"/>
          <a:ext cx="9004300" cy="1446213"/>
        </p:xfrm>
        <a:graphic>
          <a:graphicData uri="http://schemas.openxmlformats.org/presentationml/2006/ole">
            <mc:AlternateContent xmlns:mc="http://schemas.openxmlformats.org/markup-compatibility/2006">
              <mc:Choice xmlns:v="urn:schemas-microsoft-com:vml" Requires="v">
                <p:oleObj spid="_x0000_s453636" name="Equation" r:id="rId4" imgW="3644900" imgH="584200" progId="Equation.DSMT4">
                  <p:embed/>
                </p:oleObj>
              </mc:Choice>
              <mc:Fallback>
                <p:oleObj name="Equation" r:id="rId4" imgW="3644900" imgH="584200" progId="Equation.DSMT4">
                  <p:embed/>
                  <p:pic>
                    <p:nvPicPr>
                      <p:cNvPr id="7" name="Object 6"/>
                      <p:cNvPicPr>
                        <a:picLocks noChangeAspect="1" noChangeArrowheads="1"/>
                      </p:cNvPicPr>
                      <p:nvPr/>
                    </p:nvPicPr>
                    <p:blipFill>
                      <a:blip r:embed="rId5"/>
                      <a:srcRect/>
                      <a:stretch>
                        <a:fillRect/>
                      </a:stretch>
                    </p:blipFill>
                    <p:spPr bwMode="auto">
                      <a:xfrm>
                        <a:off x="1693863" y="2618317"/>
                        <a:ext cx="9004300" cy="1446213"/>
                      </a:xfrm>
                      <a:prstGeom prst="rect">
                        <a:avLst/>
                      </a:prstGeom>
                      <a:noFill/>
                      <a:extLst/>
                    </p:spPr>
                  </p:pic>
                </p:oleObj>
              </mc:Fallback>
            </mc:AlternateContent>
          </a:graphicData>
        </a:graphic>
      </p:graphicFrame>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659466" y="4351867"/>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graphicFrame>
        <p:nvGraphicFramePr>
          <p:cNvPr id="6" name="Object 5"/>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3637" name="Equation" r:id="rId6" imgW="2476500" imgH="444500" progId="Equation.DSMT4">
                  <p:embed/>
                </p:oleObj>
              </mc:Choice>
              <mc:Fallback>
                <p:oleObj name="Equation" r:id="rId6" imgW="2476500" imgH="444500" progId="Equation.DSMT4">
                  <p:embed/>
                  <p:pic>
                    <p:nvPicPr>
                      <p:cNvPr id="6" name="Object 5"/>
                      <p:cNvPicPr>
                        <a:picLocks noChangeAspect="1" noChangeArrowheads="1"/>
                      </p:cNvPicPr>
                      <p:nvPr/>
                    </p:nvPicPr>
                    <p:blipFill>
                      <a:blip r:embed="rId7"/>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6866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199467" y="6333066"/>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8703733" y="2878666"/>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a:off x="4741333" y="3522133"/>
            <a:ext cx="3691467" cy="3048000"/>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4660"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4661"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41954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7838" y="605996"/>
            <a:ext cx="11525250" cy="5290388"/>
          </a:xfrm>
        </p:spPr>
        <p:txBody>
          <a:bodyPr/>
          <a:lstStyle/>
          <a:p>
            <a:r>
              <a:rPr lang="en-US" dirty="0"/>
              <a:t>Which of these two features should we split on? Which gives the most information about whether the customer will wait?</a:t>
            </a:r>
          </a:p>
        </p:txBody>
      </p:sp>
      <p:pic>
        <p:nvPicPr>
          <p:cNvPr id="5" name="Picture 4"/>
          <p:cNvPicPr>
            <a:picLocks noChangeAspect="1"/>
          </p:cNvPicPr>
          <p:nvPr/>
        </p:nvPicPr>
        <p:blipFill>
          <a:blip r:embed="rId3"/>
          <a:stretch>
            <a:fillRect/>
          </a:stretch>
        </p:blipFill>
        <p:spPr>
          <a:xfrm>
            <a:off x="-5046134" y="4334934"/>
            <a:ext cx="4185834" cy="2124942"/>
          </a:xfrm>
          <a:prstGeom prst="rect">
            <a:avLst/>
          </a:prstGeom>
        </p:spPr>
      </p:pic>
      <p:sp>
        <p:nvSpPr>
          <p:cNvPr id="19" name="Process 18"/>
          <p:cNvSpPr/>
          <p:nvPr/>
        </p:nvSpPr>
        <p:spPr>
          <a:xfrm>
            <a:off x="7535319" y="2590790"/>
            <a:ext cx="17272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21" name="Straight Connector 20"/>
          <p:cNvCxnSpPr>
            <a:stCxn id="67" idx="0"/>
            <a:endCxn id="19" idx="2"/>
          </p:cNvCxnSpPr>
          <p:nvPr/>
        </p:nvCxnSpPr>
        <p:spPr>
          <a:xfrm flipV="1">
            <a:off x="7019096" y="3251190"/>
            <a:ext cx="1379823" cy="440269"/>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9" idx="2"/>
            <a:endCxn id="70" idx="0"/>
          </p:cNvCxnSpPr>
          <p:nvPr/>
        </p:nvCxnSpPr>
        <p:spPr>
          <a:xfrm>
            <a:off x="8398919" y="3251190"/>
            <a:ext cx="1163413" cy="8974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68" idx="0"/>
            <a:endCxn id="19" idx="2"/>
          </p:cNvCxnSpPr>
          <p:nvPr/>
        </p:nvCxnSpPr>
        <p:spPr>
          <a:xfrm flipH="1" flipV="1">
            <a:off x="8398919" y="3251190"/>
            <a:ext cx="182650" cy="17102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383855" y="3031055"/>
            <a:ext cx="1110538" cy="492443"/>
          </a:xfrm>
          <a:prstGeom prst="rect">
            <a:avLst/>
          </a:prstGeom>
          <a:noFill/>
        </p:spPr>
        <p:txBody>
          <a:bodyPr wrap="none" rtlCol="0">
            <a:spAutoFit/>
          </a:bodyPr>
          <a:lstStyle/>
          <a:p>
            <a:r>
              <a:rPr lang="en-US" sz="2600" dirty="0"/>
              <a:t>French</a:t>
            </a:r>
          </a:p>
        </p:txBody>
      </p:sp>
      <p:sp>
        <p:nvSpPr>
          <p:cNvPr id="27" name="TextBox 26"/>
          <p:cNvSpPr txBox="1"/>
          <p:nvPr/>
        </p:nvSpPr>
        <p:spPr>
          <a:xfrm>
            <a:off x="7179723" y="4521187"/>
            <a:ext cx="1351652" cy="492443"/>
          </a:xfrm>
          <a:prstGeom prst="rect">
            <a:avLst/>
          </a:prstGeom>
          <a:noFill/>
        </p:spPr>
        <p:txBody>
          <a:bodyPr wrap="none" rtlCol="0">
            <a:spAutoFit/>
          </a:bodyPr>
          <a:lstStyle/>
          <a:p>
            <a:r>
              <a:rPr lang="en-US" sz="2600" dirty="0"/>
              <a:t>Mexican</a:t>
            </a:r>
          </a:p>
        </p:txBody>
      </p:sp>
      <p:sp>
        <p:nvSpPr>
          <p:cNvPr id="28" name="TextBox 27"/>
          <p:cNvSpPr txBox="1"/>
          <p:nvPr/>
        </p:nvSpPr>
        <p:spPr>
          <a:xfrm>
            <a:off x="9110118" y="3522118"/>
            <a:ext cx="795673" cy="492443"/>
          </a:xfrm>
          <a:prstGeom prst="rect">
            <a:avLst/>
          </a:prstGeom>
          <a:noFill/>
        </p:spPr>
        <p:txBody>
          <a:bodyPr wrap="none" rtlCol="0">
            <a:spAutoFit/>
          </a:bodyPr>
          <a:lstStyle/>
          <a:p>
            <a:r>
              <a:rPr lang="en-US" sz="2600" dirty="0"/>
              <a:t>Thai</a:t>
            </a:r>
          </a:p>
        </p:txBody>
      </p:sp>
      <p:cxnSp>
        <p:nvCxnSpPr>
          <p:cNvPr id="30" name="Straight Connector 29"/>
          <p:cNvCxnSpPr>
            <a:stCxn id="19" idx="2"/>
          </p:cNvCxnSpPr>
          <p:nvPr/>
        </p:nvCxnSpPr>
        <p:spPr>
          <a:xfrm>
            <a:off x="8398919" y="3251190"/>
            <a:ext cx="2336801" cy="5080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72119" y="3047988"/>
            <a:ext cx="915635" cy="492443"/>
          </a:xfrm>
          <a:prstGeom prst="rect">
            <a:avLst/>
          </a:prstGeom>
          <a:noFill/>
        </p:spPr>
        <p:txBody>
          <a:bodyPr wrap="none" rtlCol="0">
            <a:spAutoFit/>
          </a:bodyPr>
          <a:lstStyle/>
          <a:p>
            <a:r>
              <a:rPr lang="en-US" sz="2600" dirty="0"/>
              <a:t>Pizza</a:t>
            </a:r>
          </a:p>
        </p:txBody>
      </p:sp>
      <p:grpSp>
        <p:nvGrpSpPr>
          <p:cNvPr id="65" name="Group 64"/>
          <p:cNvGrpSpPr/>
          <p:nvPr/>
        </p:nvGrpSpPr>
        <p:grpSpPr>
          <a:xfrm>
            <a:off x="880531" y="2302932"/>
            <a:ext cx="4441367" cy="2830732"/>
            <a:chOff x="2912531" y="1032932"/>
            <a:chExt cx="4441367" cy="2830732"/>
          </a:xfrm>
        </p:grpSpPr>
        <p:sp>
          <p:nvSpPr>
            <p:cNvPr id="4" name="Process 3"/>
            <p:cNvSpPr/>
            <p:nvPr/>
          </p:nvSpPr>
          <p:spPr>
            <a:xfrm>
              <a:off x="4047067" y="1727199"/>
              <a:ext cx="1727200"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7" name="Straight Connector 6"/>
            <p:cNvCxnSpPr>
              <a:stCxn id="31" idx="0"/>
              <a:endCxn id="4" idx="2"/>
            </p:cNvCxnSpPr>
            <p:nvPr/>
          </p:nvCxnSpPr>
          <p:spPr>
            <a:xfrm flipV="1">
              <a:off x="3420564" y="2235200"/>
              <a:ext cx="1490103" cy="9821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2"/>
              <a:endCxn id="42" idx="0"/>
            </p:cNvCxnSpPr>
            <p:nvPr/>
          </p:nvCxnSpPr>
          <p:spPr>
            <a:xfrm>
              <a:off x="4910667" y="2235200"/>
              <a:ext cx="1687293" cy="9482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33" idx="0"/>
              <a:endCxn id="4" idx="2"/>
            </p:cNvCxnSpPr>
            <p:nvPr/>
          </p:nvCxnSpPr>
          <p:spPr>
            <a:xfrm flipH="1" flipV="1">
              <a:off x="4910667" y="2235200"/>
              <a:ext cx="93741" cy="9821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12531" y="2607734"/>
              <a:ext cx="919693" cy="492443"/>
            </a:xfrm>
            <a:prstGeom prst="rect">
              <a:avLst/>
            </a:prstGeom>
            <a:noFill/>
          </p:spPr>
          <p:txBody>
            <a:bodyPr wrap="none" rtlCol="0">
              <a:spAutoFit/>
            </a:bodyPr>
            <a:lstStyle/>
            <a:p>
              <a:r>
                <a:rPr lang="en-US" sz="2600" dirty="0"/>
                <a:t>None</a:t>
              </a:r>
            </a:p>
          </p:txBody>
        </p:sp>
        <p:sp>
          <p:nvSpPr>
            <p:cNvPr id="13" name="TextBox 12"/>
            <p:cNvSpPr txBox="1"/>
            <p:nvPr/>
          </p:nvSpPr>
          <p:spPr>
            <a:xfrm>
              <a:off x="4944536" y="2692396"/>
              <a:ext cx="944151" cy="492443"/>
            </a:xfrm>
            <a:prstGeom prst="rect">
              <a:avLst/>
            </a:prstGeom>
            <a:noFill/>
          </p:spPr>
          <p:txBody>
            <a:bodyPr wrap="none" rtlCol="0">
              <a:spAutoFit/>
            </a:bodyPr>
            <a:lstStyle/>
            <a:p>
              <a:r>
                <a:rPr lang="en-US" sz="2600" dirty="0"/>
                <a:t>Some</a:t>
              </a:r>
            </a:p>
          </p:txBody>
        </p:sp>
        <p:sp>
          <p:nvSpPr>
            <p:cNvPr id="14" name="TextBox 13"/>
            <p:cNvSpPr txBox="1"/>
            <p:nvPr/>
          </p:nvSpPr>
          <p:spPr>
            <a:xfrm>
              <a:off x="6146798" y="2472260"/>
              <a:ext cx="722085" cy="492443"/>
            </a:xfrm>
            <a:prstGeom prst="rect">
              <a:avLst/>
            </a:prstGeom>
            <a:noFill/>
          </p:spPr>
          <p:txBody>
            <a:bodyPr wrap="none" rtlCol="0">
              <a:spAutoFit/>
            </a:bodyPr>
            <a:lstStyle/>
            <a:p>
              <a:r>
                <a:rPr lang="en-US" sz="2600" dirty="0"/>
                <a:t>Full</a:t>
              </a:r>
            </a:p>
          </p:txBody>
        </p:sp>
        <p:sp>
          <p:nvSpPr>
            <p:cNvPr id="16" name="TextBox 15"/>
            <p:cNvSpPr txBox="1"/>
            <p:nvPr/>
          </p:nvSpPr>
          <p:spPr>
            <a:xfrm>
              <a:off x="3894666" y="1032932"/>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31" name="TextBox 30"/>
            <p:cNvSpPr txBox="1"/>
            <p:nvPr/>
          </p:nvSpPr>
          <p:spPr>
            <a:xfrm>
              <a:off x="2946403" y="3217333"/>
              <a:ext cx="94832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33" name="TextBox 32"/>
            <p:cNvSpPr txBox="1"/>
            <p:nvPr/>
          </p:nvSpPr>
          <p:spPr>
            <a:xfrm>
              <a:off x="4317993" y="3217332"/>
              <a:ext cx="137282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a:t>
              </a:r>
            </a:p>
          </p:txBody>
        </p:sp>
        <p:sp>
          <p:nvSpPr>
            <p:cNvPr id="42" name="TextBox 41"/>
            <p:cNvSpPr txBox="1"/>
            <p:nvPr/>
          </p:nvSpPr>
          <p:spPr>
            <a:xfrm>
              <a:off x="5842021" y="3183467"/>
              <a:ext cx="1511877"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endParaRPr lang="en-US" dirty="0">
                <a:solidFill>
                  <a:srgbClr val="008000"/>
                </a:solidFill>
              </a:endParaRPr>
            </a:p>
          </p:txBody>
        </p:sp>
      </p:grpSp>
      <p:sp>
        <p:nvSpPr>
          <p:cNvPr id="66" name="TextBox 65"/>
          <p:cNvSpPr txBox="1"/>
          <p:nvPr/>
        </p:nvSpPr>
        <p:spPr>
          <a:xfrm>
            <a:off x="7365986" y="1930391"/>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67" name="TextBox 66"/>
          <p:cNvSpPr txBox="1"/>
          <p:nvPr/>
        </p:nvSpPr>
        <p:spPr>
          <a:xfrm>
            <a:off x="6705586" y="3691459"/>
            <a:ext cx="627020"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endParaRPr lang="en-US" dirty="0">
              <a:solidFill>
                <a:srgbClr val="000090"/>
              </a:solidFill>
            </a:endParaRPr>
          </a:p>
          <a:p>
            <a:r>
              <a:rPr lang="en-US" dirty="0">
                <a:solidFill>
                  <a:srgbClr val="008000"/>
                </a:solidFill>
              </a:rPr>
              <a:t>-   x</a:t>
            </a:r>
            <a:r>
              <a:rPr lang="en-US" baseline="-25000" dirty="0">
                <a:solidFill>
                  <a:srgbClr val="008000"/>
                </a:solidFill>
              </a:rPr>
              <a:t>5</a:t>
            </a:r>
            <a:endParaRPr lang="en-US" dirty="0">
              <a:solidFill>
                <a:srgbClr val="008000"/>
              </a:solidFill>
            </a:endParaRPr>
          </a:p>
        </p:txBody>
      </p:sp>
      <p:sp>
        <p:nvSpPr>
          <p:cNvPr id="68" name="TextBox 67"/>
          <p:cNvSpPr txBox="1"/>
          <p:nvPr/>
        </p:nvSpPr>
        <p:spPr>
          <a:xfrm>
            <a:off x="8229587" y="4961458"/>
            <a:ext cx="703964"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6</a:t>
            </a:r>
            <a:endParaRPr lang="en-US" dirty="0">
              <a:solidFill>
                <a:srgbClr val="000090"/>
              </a:solidFill>
            </a:endParaRPr>
          </a:p>
          <a:p>
            <a:r>
              <a:rPr lang="en-US" dirty="0">
                <a:solidFill>
                  <a:srgbClr val="008000"/>
                </a:solidFill>
              </a:rPr>
              <a:t>-   x</a:t>
            </a:r>
            <a:r>
              <a:rPr lang="en-US" baseline="-25000" dirty="0">
                <a:solidFill>
                  <a:srgbClr val="008000"/>
                </a:solidFill>
              </a:rPr>
              <a:t>10</a:t>
            </a:r>
            <a:endParaRPr lang="en-US" dirty="0">
              <a:solidFill>
                <a:srgbClr val="008000"/>
              </a:solidFill>
            </a:endParaRPr>
          </a:p>
        </p:txBody>
      </p:sp>
      <p:sp>
        <p:nvSpPr>
          <p:cNvPr id="70" name="TextBox 69"/>
          <p:cNvSpPr txBox="1"/>
          <p:nvPr/>
        </p:nvSpPr>
        <p:spPr>
          <a:xfrm>
            <a:off x="9059317" y="4148658"/>
            <a:ext cx="1006030"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 x</a:t>
            </a:r>
            <a:r>
              <a:rPr lang="en-US" baseline="-25000" dirty="0">
                <a:solidFill>
                  <a:srgbClr val="008000"/>
                </a:solidFill>
              </a:rPr>
              <a:t>11</a:t>
            </a:r>
            <a:endParaRPr lang="en-US" dirty="0">
              <a:solidFill>
                <a:srgbClr val="008000"/>
              </a:solidFill>
            </a:endParaRPr>
          </a:p>
        </p:txBody>
      </p:sp>
      <p:sp>
        <p:nvSpPr>
          <p:cNvPr id="79" name="TextBox 78"/>
          <p:cNvSpPr txBox="1"/>
          <p:nvPr/>
        </p:nvSpPr>
        <p:spPr>
          <a:xfrm>
            <a:off x="10380119" y="3759191"/>
            <a:ext cx="949636"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3</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9</a:t>
            </a:r>
            <a:endParaRPr lang="en-US" dirty="0">
              <a:solidFill>
                <a:srgbClr val="008000"/>
              </a:solidFill>
            </a:endParaRPr>
          </a:p>
        </p:txBody>
      </p:sp>
    </p:spTree>
    <p:extLst>
      <p:ext uri="{BB962C8B-B14F-4D97-AF65-F5344CB8AC3E}">
        <p14:creationId xmlns:p14="http://schemas.microsoft.com/office/powerpoint/2010/main" val="940255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graphicFrame>
        <p:nvGraphicFramePr>
          <p:cNvPr id="8" name="Object 7"/>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5683" name="Equation" r:id="rId4" imgW="2476500" imgH="444500" progId="Equation.DSMT4">
                  <p:embed/>
                </p:oleObj>
              </mc:Choice>
              <mc:Fallback>
                <p:oleObj name="Equation" r:id="rId4" imgW="2476500" imgH="444500" progId="Equation.DSMT4">
                  <p:embed/>
                  <p:pic>
                    <p:nvPicPr>
                      <p:cNvPr id="8" name="Object 7"/>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7030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6707"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649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482667" y="0"/>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1744133" y="4030133"/>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rot="10800000">
            <a:off x="2573864" y="270935"/>
            <a:ext cx="6248402" cy="3928532"/>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7732"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7733"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33922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8757"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363955" y="4454525"/>
          <a:ext cx="4036316" cy="1268942"/>
        </p:xfrm>
        <a:graphic>
          <a:graphicData uri="http://schemas.openxmlformats.org/presentationml/2006/ole">
            <mc:AlternateContent xmlns:mc="http://schemas.openxmlformats.org/markup-compatibility/2006">
              <mc:Choice xmlns:v="urn:schemas-microsoft-com:vml" Requires="v">
                <p:oleObj spid="_x0000_s458758" name="Equation" r:id="rId6" imgW="1536700" imgH="482600" progId="Equation.DSMT4">
                  <p:embed/>
                </p:oleObj>
              </mc:Choice>
              <mc:Fallback>
                <p:oleObj name="Equation" r:id="rId6" imgW="1536700" imgH="482600" progId="Equation.DSMT4">
                  <p:embed/>
                  <p:pic>
                    <p:nvPicPr>
                      <p:cNvPr id="8" name="Object 7"/>
                      <p:cNvPicPr>
                        <a:picLocks noChangeAspect="1" noChangeArrowheads="1"/>
                      </p:cNvPicPr>
                      <p:nvPr/>
                    </p:nvPicPr>
                    <p:blipFill>
                      <a:blip r:embed="rId7"/>
                      <a:srcRect/>
                      <a:stretch>
                        <a:fillRect/>
                      </a:stretch>
                    </p:blipFill>
                    <p:spPr bwMode="auto">
                      <a:xfrm>
                        <a:off x="2363955" y="4454525"/>
                        <a:ext cx="4036316" cy="1268942"/>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nvPr>
        </p:nvGraphicFramePr>
        <p:xfrm>
          <a:off x="6695546" y="4315355"/>
          <a:ext cx="3862387" cy="1374775"/>
        </p:xfrm>
        <a:graphic>
          <a:graphicData uri="http://schemas.openxmlformats.org/presentationml/2006/ole">
            <mc:AlternateContent xmlns:mc="http://schemas.openxmlformats.org/markup-compatibility/2006">
              <mc:Choice xmlns:v="urn:schemas-microsoft-com:vml" Requires="v">
                <p:oleObj spid="_x0000_s458759" name="Equation" r:id="rId8" imgW="1320800" imgH="469900" progId="Equation.DSMT4">
                  <p:embed/>
                </p:oleObj>
              </mc:Choice>
              <mc:Fallback>
                <p:oleObj name="Equation" r:id="rId8" imgW="1320800" imgH="469900" progId="Equation.DSMT4">
                  <p:embed/>
                  <p:pic>
                    <p:nvPicPr>
                      <p:cNvPr id="9" name="Object 8"/>
                      <p:cNvPicPr/>
                      <p:nvPr/>
                    </p:nvPicPr>
                    <p:blipFill>
                      <a:blip r:embed="rId9"/>
                      <a:stretch>
                        <a:fillRect/>
                      </a:stretch>
                    </p:blipFill>
                    <p:spPr>
                      <a:xfrm>
                        <a:off x="6695546" y="4315355"/>
                        <a:ext cx="3862387" cy="1374775"/>
                      </a:xfrm>
                      <a:prstGeom prst="rect">
                        <a:avLst/>
                      </a:prstGeom>
                    </p:spPr>
                  </p:pic>
                </p:oleObj>
              </mc:Fallback>
            </mc:AlternateContent>
          </a:graphicData>
        </a:graphic>
      </p:graphicFrame>
    </p:spTree>
    <p:extLst>
      <p:ext uri="{BB962C8B-B14F-4D97-AF65-F5344CB8AC3E}">
        <p14:creationId xmlns:p14="http://schemas.microsoft.com/office/powerpoint/2010/main" val="16700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9779"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Content Placeholder 2"/>
          <p:cNvSpPr txBox="1">
            <a:spLocks/>
          </p:cNvSpPr>
          <p:nvPr/>
        </p:nvSpPr>
        <p:spPr>
          <a:xfrm>
            <a:off x="1682751" y="4724093"/>
            <a:ext cx="8782050" cy="138884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00FF"/>
                </a:solidFill>
              </a:rPr>
              <a:t>Update weights – this just helps with the steepest descent computation for the next round. </a:t>
            </a:r>
          </a:p>
        </p:txBody>
      </p:sp>
    </p:spTree>
    <p:extLst>
      <p:ext uri="{BB962C8B-B14F-4D97-AF65-F5344CB8AC3E}">
        <p14:creationId xmlns:p14="http://schemas.microsoft.com/office/powerpoint/2010/main" val="328293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60804"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60805"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spTree>
    <p:extLst>
      <p:ext uri="{BB962C8B-B14F-4D97-AF65-F5344CB8AC3E}">
        <p14:creationId xmlns:p14="http://schemas.microsoft.com/office/powerpoint/2010/main" val="3273179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bg1"/>
                </a:solidFill>
              </a:rPr>
              <a:t>Choose coefficient </a:t>
            </a:r>
            <a:r>
              <a:rPr lang="en-US" sz="2800" i="1" dirty="0">
                <a:solidFill>
                  <a:schemeClr val="bg1"/>
                </a:solidFill>
              </a:rPr>
              <a:t>α</a:t>
            </a:r>
            <a:r>
              <a:rPr lang="en-US" sz="2800" baseline="-25000" dirty="0">
                <a:solidFill>
                  <a:schemeClr val="bg1"/>
                </a:solidFill>
              </a:rPr>
              <a:t>t</a:t>
            </a:r>
            <a:r>
              <a:rPr lang="en-US" sz="2800" dirty="0">
                <a:solidFill>
                  <a:schemeClr val="bg1"/>
                </a:solidFill>
              </a:rPr>
              <a:t>.</a:t>
            </a:r>
          </a:p>
          <a:p>
            <a:pPr marL="0" indent="0">
              <a:buFont typeface="Arial" pitchFamily="34" charset="0"/>
              <a:buNone/>
            </a:pPr>
            <a:r>
              <a:rPr lang="en-US" sz="2800" dirty="0">
                <a:solidFill>
                  <a:schemeClr val="bg1"/>
                </a:solidFill>
              </a:rPr>
              <a:t>Update weights: </a:t>
            </a:r>
          </a:p>
        </p:txBody>
      </p:sp>
      <p:grpSp>
        <p:nvGrpSpPr>
          <p:cNvPr id="14" name="Group 13"/>
          <p:cNvGrpSpPr/>
          <p:nvPr/>
        </p:nvGrpSpPr>
        <p:grpSpPr>
          <a:xfrm>
            <a:off x="836083" y="3217333"/>
            <a:ext cx="11525250" cy="3640667"/>
            <a:chOff x="836083" y="3217333"/>
            <a:chExt cx="11525250" cy="3640667"/>
          </a:xfrm>
        </p:grpSpPr>
        <p:sp>
          <p:nvSpPr>
            <p:cNvPr id="11" name="Content Placeholder 2"/>
            <p:cNvSpPr txBox="1">
              <a:spLocks/>
            </p:cNvSpPr>
            <p:nvPr/>
          </p:nvSpPr>
          <p:spPr>
            <a:xfrm>
              <a:off x="836083" y="4605559"/>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Any machine learning algorithm can be a weak learning algorithm</a:t>
              </a:r>
            </a:p>
            <a:p>
              <a:pPr marL="0" indent="0">
                <a:buFont typeface="Arial" pitchFamily="34" charset="0"/>
                <a:buNone/>
              </a:pPr>
              <a:r>
                <a:rPr lang="en-US" sz="2800" dirty="0">
                  <a:solidFill>
                    <a:schemeClr val="bg1"/>
                  </a:solidFill>
                </a:rPr>
                <a:t>Choose coefficient </a:t>
              </a:r>
              <a:r>
                <a:rPr lang="en-US" sz="2800" i="1" dirty="0">
                  <a:solidFill>
                    <a:schemeClr val="bg1"/>
                  </a:solidFill>
                </a:rPr>
                <a:t>α</a:t>
              </a:r>
              <a:r>
                <a:rPr lang="en-US" sz="2800" baseline="-25000" dirty="0">
                  <a:solidFill>
                    <a:schemeClr val="bg1"/>
                  </a:solidFill>
                </a:rPr>
                <a:t>t</a:t>
              </a:r>
              <a:r>
                <a:rPr lang="en-US" sz="2800" dirty="0">
                  <a:solidFill>
                    <a:schemeClr val="bg1"/>
                  </a:solidFill>
                </a:rPr>
                <a:t>.</a:t>
              </a:r>
            </a:p>
            <a:p>
              <a:pPr marL="0" indent="0">
                <a:buFont typeface="Arial" pitchFamily="34" charset="0"/>
                <a:buNone/>
              </a:pPr>
              <a:r>
                <a:rPr lang="en-US" sz="2800" dirty="0">
                  <a:solidFill>
                    <a:schemeClr val="bg1"/>
                  </a:solidFill>
                </a:rPr>
                <a:t>Update weights: </a:t>
              </a:r>
            </a:p>
          </p:txBody>
        </p:sp>
        <p:cxnSp>
          <p:nvCxnSpPr>
            <p:cNvPr id="13" name="Straight Arrow Connector 12"/>
            <p:cNvCxnSpPr/>
            <p:nvPr/>
          </p:nvCxnSpPr>
          <p:spPr>
            <a:xfrm flipH="1" flipV="1">
              <a:off x="5300133" y="3217333"/>
              <a:ext cx="508000" cy="1303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Content Placeholder 2"/>
          <p:cNvSpPr txBox="1">
            <a:spLocks/>
          </p:cNvSpPr>
          <p:nvPr/>
        </p:nvSpPr>
        <p:spPr>
          <a:xfrm>
            <a:off x="2309285" y="5503025"/>
            <a:ext cx="9323917" cy="11856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Boosted Decision Trees</a:t>
            </a:r>
          </a:p>
        </p:txBody>
      </p:sp>
      <p:pic>
        <p:nvPicPr>
          <p:cNvPr id="16" name="Picture 15"/>
          <p:cNvPicPr>
            <a:picLocks noChangeAspect="1"/>
          </p:cNvPicPr>
          <p:nvPr/>
        </p:nvPicPr>
        <p:blipFill>
          <a:blip r:embed="rId3"/>
          <a:stretch>
            <a:fillRect/>
          </a:stretch>
        </p:blipFill>
        <p:spPr>
          <a:xfrm>
            <a:off x="6006571" y="5249917"/>
            <a:ext cx="1233384" cy="1608083"/>
          </a:xfrm>
          <a:prstGeom prst="rect">
            <a:avLst/>
          </a:prstGeom>
        </p:spPr>
      </p:pic>
      <p:pic>
        <p:nvPicPr>
          <p:cNvPr id="17" name="Picture 16"/>
          <p:cNvPicPr>
            <a:picLocks noChangeAspect="1"/>
          </p:cNvPicPr>
          <p:nvPr/>
        </p:nvPicPr>
        <p:blipFill>
          <a:blip r:embed="rId4"/>
          <a:stretch>
            <a:fillRect/>
          </a:stretch>
        </p:blipFill>
        <p:spPr>
          <a:xfrm>
            <a:off x="968904" y="5174244"/>
            <a:ext cx="1217771" cy="1608083"/>
          </a:xfrm>
          <a:prstGeom prst="rect">
            <a:avLst/>
          </a:prstGeom>
        </p:spPr>
      </p:pic>
      <p:pic>
        <p:nvPicPr>
          <p:cNvPr id="18" name="Picture 17"/>
          <p:cNvPicPr>
            <a:picLocks noChangeAspect="1"/>
          </p:cNvPicPr>
          <p:nvPr/>
        </p:nvPicPr>
        <p:blipFill>
          <a:blip r:embed="rId5"/>
          <a:stretch>
            <a:fillRect/>
          </a:stretch>
        </p:blipFill>
        <p:spPr>
          <a:xfrm>
            <a:off x="7479770" y="5069497"/>
            <a:ext cx="1241454" cy="1618605"/>
          </a:xfrm>
          <a:prstGeom prst="rect">
            <a:avLst/>
          </a:prstGeom>
        </p:spPr>
      </p:pic>
    </p:spTree>
    <p:extLst>
      <p:ext uri="{BB962C8B-B14F-4D97-AF65-F5344CB8AC3E}">
        <p14:creationId xmlns:p14="http://schemas.microsoft.com/office/powerpoint/2010/main" val="27488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What’s the difference between Boosted Decision Trees and Decision Forests?</a:t>
            </a:r>
          </a:p>
        </p:txBody>
      </p:sp>
      <p:sp>
        <p:nvSpPr>
          <p:cNvPr id="3" name="Content Placeholder 2"/>
          <p:cNvSpPr>
            <a:spLocks noGrp="1"/>
          </p:cNvSpPr>
          <p:nvPr>
            <p:ph sz="quarter" idx="10"/>
          </p:nvPr>
        </p:nvSpPr>
        <p:spPr>
          <a:xfrm>
            <a:off x="379413" y="1744132"/>
            <a:ext cx="11525250" cy="4934481"/>
          </a:xfrm>
        </p:spPr>
        <p:txBody>
          <a:bodyPr/>
          <a:lstStyle/>
          <a:p>
            <a:r>
              <a:rPr lang="en-US" dirty="0">
                <a:solidFill>
                  <a:srgbClr val="660066"/>
                </a:solidFill>
              </a:rPr>
              <a:t>Decision Forests </a:t>
            </a:r>
          </a:p>
          <a:p>
            <a:pPr lvl="1"/>
            <a:r>
              <a:rPr lang="en-US" dirty="0">
                <a:solidFill>
                  <a:srgbClr val="660066"/>
                </a:solidFill>
              </a:rPr>
              <a:t>compute many trees from different subsets of data and features  </a:t>
            </a:r>
          </a:p>
          <a:p>
            <a:pPr lvl="1"/>
            <a:r>
              <a:rPr lang="en-US" dirty="0">
                <a:solidFill>
                  <a:srgbClr val="660066"/>
                </a:solidFill>
              </a:rPr>
              <a:t>average them (bagging).</a:t>
            </a:r>
          </a:p>
          <a:p>
            <a:r>
              <a:rPr lang="en-US" dirty="0">
                <a:solidFill>
                  <a:srgbClr val="800000"/>
                </a:solidFill>
              </a:rPr>
              <a:t>Boosted Decision Trees </a:t>
            </a:r>
          </a:p>
          <a:p>
            <a:pPr lvl="1"/>
            <a:r>
              <a:rPr lang="en-US" dirty="0">
                <a:solidFill>
                  <a:srgbClr val="800000"/>
                </a:solidFill>
              </a:rPr>
              <a:t>reweight the data to generate different trees. </a:t>
            </a:r>
          </a:p>
          <a:p>
            <a:pPr lvl="1"/>
            <a:r>
              <a:rPr lang="en-US" dirty="0">
                <a:solidFill>
                  <a:srgbClr val="800000"/>
                </a:solidFill>
              </a:rPr>
              <a:t>The combination minimizes training error (coordinate descent on the exponential loss). </a:t>
            </a:r>
          </a:p>
        </p:txBody>
      </p:sp>
    </p:spTree>
    <p:extLst>
      <p:ext uri="{BB962C8B-B14F-4D97-AF65-F5344CB8AC3E}">
        <p14:creationId xmlns:p14="http://schemas.microsoft.com/office/powerpoint/2010/main" val="3455352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1828"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2235200" y="4727575"/>
          <a:ext cx="7289800" cy="1230313"/>
        </p:xfrm>
        <a:graphic>
          <a:graphicData uri="http://schemas.openxmlformats.org/presentationml/2006/ole">
            <mc:AlternateContent xmlns:mc="http://schemas.openxmlformats.org/markup-compatibility/2006">
              <mc:Choice xmlns:v="urn:schemas-microsoft-com:vml" Requires="v">
                <p:oleObj spid="_x0000_s461829" name="Equation" r:id="rId5" imgW="2641600" imgH="444500" progId="Equation.DSMT4">
                  <p:embed/>
                </p:oleObj>
              </mc:Choice>
              <mc:Fallback>
                <p:oleObj name="Equation" r:id="rId5" imgW="2641600" imgH="444500" progId="Equation.DSMT4">
                  <p:embed/>
                  <p:pic>
                    <p:nvPicPr>
                      <p:cNvPr id="5" name="Object 4"/>
                      <p:cNvPicPr>
                        <a:picLocks noChangeAspect="1" noChangeArrowheads="1"/>
                      </p:cNvPicPr>
                      <p:nvPr/>
                    </p:nvPicPr>
                    <p:blipFill>
                      <a:blip r:embed="rId6"/>
                      <a:srcRect/>
                      <a:stretch>
                        <a:fillRect/>
                      </a:stretch>
                    </p:blipFill>
                    <p:spPr bwMode="auto">
                      <a:xfrm>
                        <a:off x="2235200" y="4727575"/>
                        <a:ext cx="7289800" cy="1230313"/>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4100365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2852"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554038" y="4727575"/>
          <a:ext cx="10652125" cy="1230313"/>
        </p:xfrm>
        <a:graphic>
          <a:graphicData uri="http://schemas.openxmlformats.org/presentationml/2006/ole">
            <mc:AlternateContent xmlns:mc="http://schemas.openxmlformats.org/markup-compatibility/2006">
              <mc:Choice xmlns:v="urn:schemas-microsoft-com:vml" Requires="v">
                <p:oleObj spid="_x0000_s462853" name="Equation" r:id="rId5" imgW="3860800" imgH="444500" progId="Equation.DSMT4">
                  <p:embed/>
                </p:oleObj>
              </mc:Choice>
              <mc:Fallback>
                <p:oleObj name="Equation" r:id="rId5" imgW="3860800" imgH="444500" progId="Equation.DSMT4">
                  <p:embed/>
                  <p:pic>
                    <p:nvPicPr>
                      <p:cNvPr id="5" name="Object 4"/>
                      <p:cNvPicPr>
                        <a:picLocks noChangeAspect="1" noChangeArrowheads="1"/>
                      </p:cNvPicPr>
                      <p:nvPr/>
                    </p:nvPicPr>
                    <p:blipFill>
                      <a:blip r:embed="rId6"/>
                      <a:srcRect/>
                      <a:stretch>
                        <a:fillRect/>
                      </a:stretch>
                    </p:blipFill>
                    <p:spPr bwMode="auto">
                      <a:xfrm>
                        <a:off x="554038" y="4727575"/>
                        <a:ext cx="10652125" cy="1230313"/>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135486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9413" y="660400"/>
            <a:ext cx="11525250" cy="6018214"/>
          </a:xfrm>
        </p:spPr>
        <p:txBody>
          <a:bodyPr/>
          <a:lstStyle/>
          <a:p>
            <a:r>
              <a:rPr lang="en-US" dirty="0"/>
              <a:t>Next we’ll split on Plans</a:t>
            </a:r>
          </a:p>
        </p:txBody>
      </p:sp>
      <p:pic>
        <p:nvPicPr>
          <p:cNvPr id="7" name="Picture 6"/>
          <p:cNvPicPr>
            <a:picLocks noChangeAspect="1"/>
          </p:cNvPicPr>
          <p:nvPr/>
        </p:nvPicPr>
        <p:blipFill>
          <a:blip r:embed="rId3"/>
          <a:stretch>
            <a:fillRect/>
          </a:stretch>
        </p:blipFill>
        <p:spPr>
          <a:xfrm>
            <a:off x="-4893729" y="4639735"/>
            <a:ext cx="4861810" cy="2133600"/>
          </a:xfrm>
          <a:prstGeom prst="rect">
            <a:avLst/>
          </a:prstGeom>
        </p:spPr>
      </p:pic>
      <p:grpSp>
        <p:nvGrpSpPr>
          <p:cNvPr id="5" name="Group 4"/>
          <p:cNvGrpSpPr/>
          <p:nvPr/>
        </p:nvGrpSpPr>
        <p:grpSpPr>
          <a:xfrm>
            <a:off x="2912531" y="1608665"/>
            <a:ext cx="4441367" cy="2830732"/>
            <a:chOff x="2912531" y="1032932"/>
            <a:chExt cx="4441367" cy="2830732"/>
          </a:xfrm>
        </p:grpSpPr>
        <p:sp>
          <p:nvSpPr>
            <p:cNvPr id="6" name="Process 5"/>
            <p:cNvSpPr/>
            <p:nvPr/>
          </p:nvSpPr>
          <p:spPr>
            <a:xfrm>
              <a:off x="4047067" y="1727199"/>
              <a:ext cx="1727200"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8" name="Straight Connector 7"/>
            <p:cNvCxnSpPr>
              <a:stCxn id="15" idx="0"/>
              <a:endCxn id="6" idx="2"/>
            </p:cNvCxnSpPr>
            <p:nvPr/>
          </p:nvCxnSpPr>
          <p:spPr>
            <a:xfrm flipV="1">
              <a:off x="3420564" y="2235200"/>
              <a:ext cx="1490103" cy="9821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2"/>
              <a:endCxn id="17" idx="0"/>
            </p:cNvCxnSpPr>
            <p:nvPr/>
          </p:nvCxnSpPr>
          <p:spPr>
            <a:xfrm>
              <a:off x="4910667" y="2235200"/>
              <a:ext cx="1687293" cy="9482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6" idx="0"/>
              <a:endCxn id="6" idx="2"/>
            </p:cNvCxnSpPr>
            <p:nvPr/>
          </p:nvCxnSpPr>
          <p:spPr>
            <a:xfrm flipH="1" flipV="1">
              <a:off x="4910667" y="2235200"/>
              <a:ext cx="93741" cy="9821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12531" y="2607734"/>
              <a:ext cx="919693" cy="492443"/>
            </a:xfrm>
            <a:prstGeom prst="rect">
              <a:avLst/>
            </a:prstGeom>
            <a:noFill/>
          </p:spPr>
          <p:txBody>
            <a:bodyPr wrap="none" rtlCol="0">
              <a:spAutoFit/>
            </a:bodyPr>
            <a:lstStyle/>
            <a:p>
              <a:r>
                <a:rPr lang="en-US" sz="2600" dirty="0"/>
                <a:t>None</a:t>
              </a:r>
            </a:p>
          </p:txBody>
        </p:sp>
        <p:sp>
          <p:nvSpPr>
            <p:cNvPr id="12" name="TextBox 11"/>
            <p:cNvSpPr txBox="1"/>
            <p:nvPr/>
          </p:nvSpPr>
          <p:spPr>
            <a:xfrm>
              <a:off x="4944536" y="2692396"/>
              <a:ext cx="944151" cy="492443"/>
            </a:xfrm>
            <a:prstGeom prst="rect">
              <a:avLst/>
            </a:prstGeom>
            <a:noFill/>
          </p:spPr>
          <p:txBody>
            <a:bodyPr wrap="none" rtlCol="0">
              <a:spAutoFit/>
            </a:bodyPr>
            <a:lstStyle/>
            <a:p>
              <a:r>
                <a:rPr lang="en-US" sz="2600" dirty="0"/>
                <a:t>Some</a:t>
              </a:r>
            </a:p>
          </p:txBody>
        </p:sp>
        <p:sp>
          <p:nvSpPr>
            <p:cNvPr id="13" name="TextBox 12"/>
            <p:cNvSpPr txBox="1"/>
            <p:nvPr/>
          </p:nvSpPr>
          <p:spPr>
            <a:xfrm>
              <a:off x="6400798" y="2590793"/>
              <a:ext cx="722085" cy="492443"/>
            </a:xfrm>
            <a:prstGeom prst="rect">
              <a:avLst/>
            </a:prstGeom>
            <a:noFill/>
          </p:spPr>
          <p:txBody>
            <a:bodyPr wrap="none" rtlCol="0">
              <a:spAutoFit/>
            </a:bodyPr>
            <a:lstStyle/>
            <a:p>
              <a:r>
                <a:rPr lang="en-US" sz="2600" dirty="0"/>
                <a:t>Full</a:t>
              </a:r>
            </a:p>
          </p:txBody>
        </p:sp>
        <p:sp>
          <p:nvSpPr>
            <p:cNvPr id="14" name="TextBox 13"/>
            <p:cNvSpPr txBox="1"/>
            <p:nvPr/>
          </p:nvSpPr>
          <p:spPr>
            <a:xfrm>
              <a:off x="3894666" y="1032932"/>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15" name="TextBox 14"/>
            <p:cNvSpPr txBox="1"/>
            <p:nvPr/>
          </p:nvSpPr>
          <p:spPr>
            <a:xfrm>
              <a:off x="2946403" y="3217333"/>
              <a:ext cx="94832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16" name="TextBox 15"/>
            <p:cNvSpPr txBox="1"/>
            <p:nvPr/>
          </p:nvSpPr>
          <p:spPr>
            <a:xfrm>
              <a:off x="4317993" y="3217332"/>
              <a:ext cx="137282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a:t>
              </a:r>
            </a:p>
          </p:txBody>
        </p:sp>
        <p:sp>
          <p:nvSpPr>
            <p:cNvPr id="17" name="TextBox 16"/>
            <p:cNvSpPr txBox="1"/>
            <p:nvPr/>
          </p:nvSpPr>
          <p:spPr>
            <a:xfrm>
              <a:off x="5842021" y="3183467"/>
              <a:ext cx="1511877"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endParaRPr lang="en-US" dirty="0">
                <a:solidFill>
                  <a:srgbClr val="008000"/>
                </a:solidFill>
              </a:endParaRPr>
            </a:p>
          </p:txBody>
        </p:sp>
      </p:grpSp>
      <p:sp>
        <p:nvSpPr>
          <p:cNvPr id="18" name="Process 17"/>
          <p:cNvSpPr/>
          <p:nvPr/>
        </p:nvSpPr>
        <p:spPr>
          <a:xfrm>
            <a:off x="2980268" y="4487331"/>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19" name="Process 18"/>
          <p:cNvSpPr/>
          <p:nvPr/>
        </p:nvSpPr>
        <p:spPr>
          <a:xfrm>
            <a:off x="4555068" y="4470397"/>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20" name="Process 19"/>
          <p:cNvSpPr/>
          <p:nvPr/>
        </p:nvSpPr>
        <p:spPr>
          <a:xfrm>
            <a:off x="7213603" y="6214525"/>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21" name="Process 20"/>
          <p:cNvSpPr/>
          <p:nvPr/>
        </p:nvSpPr>
        <p:spPr>
          <a:xfrm>
            <a:off x="5909732" y="4453465"/>
            <a:ext cx="1422401"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22" name="Straight Connector 21"/>
          <p:cNvCxnSpPr>
            <a:stCxn id="30" idx="0"/>
            <a:endCxn id="21" idx="2"/>
          </p:cNvCxnSpPr>
          <p:nvPr/>
        </p:nvCxnSpPr>
        <p:spPr>
          <a:xfrm flipV="1">
            <a:off x="6234370" y="4961466"/>
            <a:ext cx="386563" cy="82973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9" idx="0"/>
            <a:endCxn id="21" idx="2"/>
          </p:cNvCxnSpPr>
          <p:nvPr/>
        </p:nvCxnSpPr>
        <p:spPr>
          <a:xfrm flipH="1" flipV="1">
            <a:off x="6620933" y="4961466"/>
            <a:ext cx="1031232" cy="5418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213621" y="5503333"/>
            <a:ext cx="877088"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5</a:t>
            </a:r>
            <a:r>
              <a:rPr lang="en-US" dirty="0">
                <a:solidFill>
                  <a:srgbClr val="008000"/>
                </a:solidFill>
              </a:rPr>
              <a:t>,x</a:t>
            </a:r>
            <a:r>
              <a:rPr lang="en-US" baseline="-25000" dirty="0">
                <a:solidFill>
                  <a:srgbClr val="008000"/>
                </a:solidFill>
              </a:rPr>
              <a:t>9</a:t>
            </a:r>
            <a:endParaRPr lang="en-US" dirty="0">
              <a:solidFill>
                <a:srgbClr val="008000"/>
              </a:solidFill>
            </a:endParaRPr>
          </a:p>
        </p:txBody>
      </p:sp>
      <p:sp>
        <p:nvSpPr>
          <p:cNvPr id="30" name="TextBox 29"/>
          <p:cNvSpPr txBox="1"/>
          <p:nvPr/>
        </p:nvSpPr>
        <p:spPr>
          <a:xfrm>
            <a:off x="5757354" y="5791200"/>
            <a:ext cx="95403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10</a:t>
            </a:r>
            <a:endParaRPr lang="en-US" dirty="0">
              <a:solidFill>
                <a:srgbClr val="008000"/>
              </a:solidFill>
            </a:endParaRPr>
          </a:p>
        </p:txBody>
      </p:sp>
      <p:sp>
        <p:nvSpPr>
          <p:cNvPr id="33" name="TextBox 32"/>
          <p:cNvSpPr txBox="1"/>
          <p:nvPr/>
        </p:nvSpPr>
        <p:spPr>
          <a:xfrm>
            <a:off x="7264394" y="4927591"/>
            <a:ext cx="1392153" cy="492443"/>
          </a:xfrm>
          <a:prstGeom prst="rect">
            <a:avLst/>
          </a:prstGeom>
          <a:noFill/>
        </p:spPr>
        <p:txBody>
          <a:bodyPr wrap="none" rtlCol="0">
            <a:spAutoFit/>
          </a:bodyPr>
          <a:lstStyle/>
          <a:p>
            <a:r>
              <a:rPr lang="en-US" sz="2600" dirty="0"/>
              <a:t>No plans</a:t>
            </a:r>
          </a:p>
        </p:txBody>
      </p:sp>
      <p:sp>
        <p:nvSpPr>
          <p:cNvPr id="36" name="TextBox 35"/>
          <p:cNvSpPr txBox="1"/>
          <p:nvPr/>
        </p:nvSpPr>
        <p:spPr>
          <a:xfrm>
            <a:off x="4961461" y="5164656"/>
            <a:ext cx="1456987" cy="492443"/>
          </a:xfrm>
          <a:prstGeom prst="rect">
            <a:avLst/>
          </a:prstGeom>
          <a:noFill/>
        </p:spPr>
        <p:txBody>
          <a:bodyPr wrap="none" rtlCol="0">
            <a:spAutoFit/>
          </a:bodyPr>
          <a:lstStyle/>
          <a:p>
            <a:r>
              <a:rPr lang="en-US" sz="2600" dirty="0"/>
              <a:t>Yes plans</a:t>
            </a:r>
          </a:p>
        </p:txBody>
      </p:sp>
    </p:spTree>
    <p:extLst>
      <p:ext uri="{BB962C8B-B14F-4D97-AF65-F5344CB8AC3E}">
        <p14:creationId xmlns:p14="http://schemas.microsoft.com/office/powerpoint/2010/main" val="4159690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3876"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1639888" y="5026025"/>
          <a:ext cx="8478837" cy="631825"/>
        </p:xfrm>
        <a:graphic>
          <a:graphicData uri="http://schemas.openxmlformats.org/presentationml/2006/ole">
            <mc:AlternateContent xmlns:mc="http://schemas.openxmlformats.org/markup-compatibility/2006">
              <mc:Choice xmlns:v="urn:schemas-microsoft-com:vml" Requires="v">
                <p:oleObj spid="_x0000_s463877" name="Equation" r:id="rId5" imgW="3073400" imgH="228600" progId="Equation.DSMT4">
                  <p:embed/>
                </p:oleObj>
              </mc:Choice>
              <mc:Fallback>
                <p:oleObj name="Equation" r:id="rId5" imgW="3073400" imgH="228600" progId="Equation.DSMT4">
                  <p:embed/>
                  <p:pic>
                    <p:nvPicPr>
                      <p:cNvPr id="5" name="Object 4"/>
                      <p:cNvPicPr>
                        <a:picLocks noChangeAspect="1" noChangeArrowheads="1"/>
                      </p:cNvPicPr>
                      <p:nvPr/>
                    </p:nvPicPr>
                    <p:blipFill>
                      <a:blip r:embed="rId6"/>
                      <a:srcRect/>
                      <a:stretch>
                        <a:fillRect/>
                      </a:stretch>
                    </p:blipFill>
                    <p:spPr bwMode="auto">
                      <a:xfrm>
                        <a:off x="1639888" y="5026025"/>
                        <a:ext cx="8478837" cy="631825"/>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247021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Boosting</a:t>
            </a:r>
          </a:p>
        </p:txBody>
      </p:sp>
      <p:sp>
        <p:nvSpPr>
          <p:cNvPr id="3" name="TextBox 2"/>
          <p:cNvSpPr txBox="1"/>
          <p:nvPr/>
        </p:nvSpPr>
        <p:spPr>
          <a:xfrm>
            <a:off x="558800" y="1388533"/>
            <a:ext cx="11108267" cy="3334246"/>
          </a:xfrm>
          <a:prstGeom prst="rect">
            <a:avLst/>
          </a:prstGeom>
          <a:noFill/>
        </p:spPr>
        <p:txBody>
          <a:bodyPr wrap="square" rtlCol="0">
            <a:spAutoFit/>
          </a:bodyPr>
          <a:lstStyle/>
          <a:p>
            <a:pPr marL="457200" indent="-457200">
              <a:lnSpc>
                <a:spcPct val="110000"/>
              </a:lnSpc>
              <a:buFont typeface="Arial"/>
              <a:buChar char="•"/>
            </a:pPr>
            <a:r>
              <a:rPr lang="en-US" sz="3200" dirty="0">
                <a:solidFill>
                  <a:srgbClr val="0000FF"/>
                </a:solidFill>
              </a:rPr>
              <a:t>Powerful, nonlinear, black-box</a:t>
            </a:r>
          </a:p>
          <a:p>
            <a:pPr marL="457200" indent="-457200">
              <a:lnSpc>
                <a:spcPct val="110000"/>
              </a:lnSpc>
              <a:buFont typeface="Arial"/>
              <a:buChar char="•"/>
            </a:pPr>
            <a:r>
              <a:rPr lang="en-US" sz="3200" dirty="0">
                <a:solidFill>
                  <a:srgbClr val="0000FF"/>
                </a:solidFill>
              </a:rPr>
              <a:t>Originated to reweight the “hard to classify” observations at each round</a:t>
            </a:r>
          </a:p>
          <a:p>
            <a:pPr marL="457200" indent="-457200">
              <a:lnSpc>
                <a:spcPct val="110000"/>
              </a:lnSpc>
              <a:buFont typeface="Arial"/>
              <a:buChar char="•"/>
            </a:pPr>
            <a:r>
              <a:rPr lang="en-US" sz="3200" dirty="0">
                <a:solidFill>
                  <a:srgbClr val="0000FF"/>
                </a:solidFill>
              </a:rPr>
              <a:t>Turns out it is coordinate descent on the exponential loss</a:t>
            </a:r>
          </a:p>
          <a:p>
            <a:pPr marL="457200" indent="-457200">
              <a:lnSpc>
                <a:spcPct val="110000"/>
              </a:lnSpc>
              <a:buFont typeface="Arial"/>
              <a:buChar char="•"/>
            </a:pPr>
            <a:r>
              <a:rPr lang="en-US" sz="3200" dirty="0">
                <a:solidFill>
                  <a:srgbClr val="0000FF"/>
                </a:solidFill>
              </a:rPr>
              <a:t>Idea of using coordinate descent generalizes to many loss functions (classification, regression) and with regularization.</a:t>
            </a:r>
          </a:p>
        </p:txBody>
      </p:sp>
    </p:spTree>
    <p:extLst>
      <p:ext uri="{BB962C8B-B14F-4D97-AF65-F5344CB8AC3E}">
        <p14:creationId xmlns:p14="http://schemas.microsoft.com/office/powerpoint/2010/main" val="36711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latin typeface="Segoe UI Light" panose="020B0502040204020203" pitchFamily="34" charset="0"/>
                <a:cs typeface="Segoe UI Light" panose="020B0502040204020203" pitchFamily="34" charset="0"/>
              </a:rPr>
              <a:t>04 | Decision Forests</a:t>
            </a:r>
          </a:p>
        </p:txBody>
      </p:sp>
      <p:sp>
        <p:nvSpPr>
          <p:cNvPr id="4" name="Subtitle 3"/>
          <p:cNvSpPr>
            <a:spLocks noGrp="1"/>
          </p:cNvSpPr>
          <p:nvPr>
            <p:ph type="subTitle" idx="1"/>
          </p:nvPr>
        </p:nvSpPr>
        <p:spPr>
          <a:xfrm>
            <a:off x="195065" y="5397221"/>
            <a:ext cx="8409867" cy="1460779"/>
          </a:xfrm>
        </p:spPr>
        <p:txBody>
          <a:bodyPr/>
          <a:lstStyle/>
          <a:p>
            <a:r>
              <a:rPr lang="en-US" dirty="0">
                <a:latin typeface="Segoe UI Light" panose="020B0502040204020203" pitchFamily="34" charset="0"/>
                <a:cs typeface="Segoe UI Light" panose="020B0502040204020203" pitchFamily="34" charset="0"/>
              </a:rPr>
              <a:t>Cynthia Rudin | MIT Sloan School of Management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0578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p:txBody>
          <a:bodyPr/>
          <a:lstStyle/>
          <a:p>
            <a:r>
              <a:rPr lang="en-US" dirty="0"/>
              <a:t>Complex and powerful prediction tool</a:t>
            </a:r>
          </a:p>
          <a:p>
            <a:r>
              <a:rPr lang="en-US" dirty="0"/>
              <a:t>Black-box</a:t>
            </a:r>
          </a:p>
          <a:p>
            <a:r>
              <a:rPr lang="en-US" dirty="0"/>
              <a:t>Uses similar idea to boosted decision trees: if you average many uncorrelated yet accurate models, it reduces variance.</a:t>
            </a:r>
          </a:p>
          <a:p>
            <a:pPr lvl="1"/>
            <a:endParaRPr lang="en-US" dirty="0"/>
          </a:p>
        </p:txBody>
      </p:sp>
    </p:spTree>
    <p:extLst>
      <p:ext uri="{BB962C8B-B14F-4D97-AF65-F5344CB8AC3E}">
        <p14:creationId xmlns:p14="http://schemas.microsoft.com/office/powerpoint/2010/main" val="209789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5" name="Content Placeholder 4"/>
          <p:cNvSpPr>
            <a:spLocks noGrp="1"/>
          </p:cNvSpPr>
          <p:nvPr>
            <p:ph sz="quarter" idx="10"/>
          </p:nvPr>
        </p:nvSpPr>
        <p:spPr>
          <a:xfrm>
            <a:off x="379413" y="897159"/>
            <a:ext cx="11525250" cy="5290388"/>
          </a:xfrm>
        </p:spPr>
        <p:txBody>
          <a:bodyPr/>
          <a:lstStyle/>
          <a:p>
            <a:r>
              <a:rPr lang="en-US" dirty="0"/>
              <a:t>Example: Will the customer wait for a table at a restaurant?</a:t>
            </a:r>
          </a:p>
        </p:txBody>
      </p:sp>
      <p:sp>
        <p:nvSpPr>
          <p:cNvPr id="7" name="TextBox 6"/>
          <p:cNvSpPr txBox="1"/>
          <p:nvPr/>
        </p:nvSpPr>
        <p:spPr>
          <a:xfrm>
            <a:off x="778928" y="1862667"/>
            <a:ext cx="9804405" cy="4401205"/>
          </a:xfrm>
          <a:prstGeom prst="rect">
            <a:avLst/>
          </a:prstGeom>
          <a:noFill/>
        </p:spPr>
        <p:txBody>
          <a:bodyPr wrap="square" rtlCol="0">
            <a:spAutoFit/>
          </a:bodyPr>
          <a:lstStyle/>
          <a:p>
            <a:pPr marL="285750" indent="-285750">
              <a:buFont typeface="Arial"/>
              <a:buChar char="•"/>
            </a:pPr>
            <a:r>
              <a:rPr lang="en-US" sz="2800" dirty="0" err="1"/>
              <a:t>OthOptions</a:t>
            </a:r>
            <a:r>
              <a:rPr lang="en-US" sz="2800" dirty="0"/>
              <a:t>: Other options, True if there are restaurants nearby.</a:t>
            </a:r>
          </a:p>
          <a:p>
            <a:pPr marL="285750" indent="-285750">
              <a:buFont typeface="Arial"/>
              <a:buChar char="•"/>
            </a:pPr>
            <a:r>
              <a:rPr lang="en-US" sz="2800" dirty="0"/>
              <a:t>Weekend: This is true if it is Friday, Saturday or Sunday.</a:t>
            </a:r>
          </a:p>
          <a:p>
            <a:pPr marL="285750" indent="-285750">
              <a:buFont typeface="Arial"/>
              <a:buChar char="•"/>
            </a:pPr>
            <a:r>
              <a:rPr lang="en-US" sz="2800" dirty="0"/>
              <a:t>Area: Does it have a bar or other nice waiting area to wait in?</a:t>
            </a:r>
          </a:p>
          <a:p>
            <a:pPr marL="285750" indent="-285750">
              <a:buFont typeface="Arial"/>
              <a:buChar char="•"/>
            </a:pPr>
            <a:r>
              <a:rPr lang="en-US" sz="2800" dirty="0"/>
              <a:t>Plans: Does the customer have plans just after dinner?</a:t>
            </a:r>
          </a:p>
          <a:p>
            <a:pPr marL="285750" indent="-285750">
              <a:buFont typeface="Arial"/>
              <a:buChar char="•"/>
            </a:pPr>
            <a:r>
              <a:rPr lang="en-US" sz="2800" dirty="0"/>
              <a:t>Price: This is either $, $$, $$$, or $$$$</a:t>
            </a:r>
          </a:p>
          <a:p>
            <a:pPr marL="285750" indent="-285750">
              <a:buFont typeface="Arial"/>
              <a:buChar char="•"/>
            </a:pPr>
            <a:r>
              <a:rPr lang="en-US" sz="2800" dirty="0" err="1"/>
              <a:t>Precip</a:t>
            </a:r>
            <a:r>
              <a:rPr lang="en-US" sz="2800" dirty="0"/>
              <a:t>: Is it raining or snowing?</a:t>
            </a:r>
          </a:p>
          <a:p>
            <a:pPr marL="285750" indent="-285750">
              <a:buFont typeface="Arial"/>
              <a:buChar char="•"/>
            </a:pPr>
            <a:r>
              <a:rPr lang="en-US" sz="2800" dirty="0"/>
              <a:t>Genre: French, Mexican, Thai, or Pizza</a:t>
            </a:r>
          </a:p>
          <a:p>
            <a:pPr marL="285750" indent="-285750">
              <a:buFont typeface="Arial"/>
              <a:buChar char="•"/>
            </a:pPr>
            <a:r>
              <a:rPr lang="en-US" sz="2800" dirty="0"/>
              <a:t>Wait: Wait time estimate: 0-5 min, 5-15 min, 15+</a:t>
            </a:r>
          </a:p>
          <a:p>
            <a:pPr marL="285750" indent="-285750">
              <a:buFont typeface="Arial"/>
              <a:buChar char="•"/>
            </a:pPr>
            <a:r>
              <a:rPr lang="en-US" sz="2800" dirty="0"/>
              <a:t>Crowded: Whether there are other customers (no, some, or full)</a:t>
            </a:r>
          </a:p>
          <a:p>
            <a:pPr marL="285750" indent="-285750">
              <a:buFont typeface="Arial"/>
              <a:buChar char="•"/>
            </a:pPr>
            <a:endParaRPr lang="en-US" sz="2800" dirty="0"/>
          </a:p>
        </p:txBody>
      </p:sp>
      <p:sp>
        <p:nvSpPr>
          <p:cNvPr id="8" name="TextBox 7"/>
          <p:cNvSpPr txBox="1"/>
          <p:nvPr/>
        </p:nvSpPr>
        <p:spPr>
          <a:xfrm>
            <a:off x="524933" y="6180667"/>
            <a:ext cx="3999262" cy="369332"/>
          </a:xfrm>
          <a:prstGeom prst="rect">
            <a:avLst/>
          </a:prstGeom>
          <a:noFill/>
        </p:spPr>
        <p:txBody>
          <a:bodyPr wrap="none" rtlCol="0">
            <a:spAutoFit/>
          </a:bodyPr>
          <a:lstStyle/>
          <a:p>
            <a:r>
              <a:rPr lang="en-US" dirty="0"/>
              <a:t>Credit: Adapted from Russell and </a:t>
            </a:r>
            <a:r>
              <a:rPr lang="en-US" dirty="0" err="1"/>
              <a:t>Norvig</a:t>
            </a:r>
            <a:endParaRPr lang="en-US" dirty="0"/>
          </a:p>
        </p:txBody>
      </p:sp>
    </p:spTree>
    <p:extLst>
      <p:ext uri="{BB962C8B-B14F-4D97-AF65-F5344CB8AC3E}">
        <p14:creationId xmlns:p14="http://schemas.microsoft.com/office/powerpoint/2010/main" val="10791986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6824144" y="186270"/>
            <a:ext cx="4793380" cy="3556002"/>
            <a:chOff x="84678" y="169337"/>
            <a:chExt cx="4793380" cy="3556002"/>
          </a:xfrm>
        </p:grpSpPr>
        <p:sp>
          <p:nvSpPr>
            <p:cNvPr id="4" name="Process 3"/>
            <p:cNvSpPr/>
            <p:nvPr/>
          </p:nvSpPr>
          <p:spPr>
            <a:xfrm>
              <a:off x="1219209" y="169337"/>
              <a:ext cx="1727200" cy="5249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5" name="Process 4"/>
            <p:cNvSpPr/>
            <p:nvPr/>
          </p:nvSpPr>
          <p:spPr>
            <a:xfrm>
              <a:off x="84678" y="10837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6" name="Straight Connector 5"/>
            <p:cNvCxnSpPr>
              <a:stCxn id="5" idx="0"/>
              <a:endCxn id="4" idx="2"/>
            </p:cNvCxnSpPr>
            <p:nvPr/>
          </p:nvCxnSpPr>
          <p:spPr>
            <a:xfrm flipV="1">
              <a:off x="448739" y="694267"/>
              <a:ext cx="1634070" cy="389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7" name="Process 6"/>
            <p:cNvSpPr/>
            <p:nvPr/>
          </p:nvSpPr>
          <p:spPr>
            <a:xfrm>
              <a:off x="2861733" y="931339"/>
              <a:ext cx="1913468"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err="1"/>
                <a:t>OthOptions</a:t>
              </a:r>
              <a:r>
                <a:rPr lang="en-US" sz="2600" dirty="0"/>
                <a:t>?</a:t>
              </a:r>
            </a:p>
          </p:txBody>
        </p:sp>
        <p:cxnSp>
          <p:nvCxnSpPr>
            <p:cNvPr id="8" name="Straight Connector 7"/>
            <p:cNvCxnSpPr>
              <a:stCxn id="4" idx="2"/>
              <a:endCxn id="7" idx="0"/>
            </p:cNvCxnSpPr>
            <p:nvPr/>
          </p:nvCxnSpPr>
          <p:spPr>
            <a:xfrm>
              <a:off x="2082809" y="694267"/>
              <a:ext cx="1735658" cy="23707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9" name="Process 8"/>
            <p:cNvSpPr/>
            <p:nvPr/>
          </p:nvSpPr>
          <p:spPr>
            <a:xfrm>
              <a:off x="1066811" y="10837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0" name="Straight Connector 9"/>
            <p:cNvCxnSpPr>
              <a:stCxn id="9" idx="0"/>
              <a:endCxn id="4" idx="2"/>
            </p:cNvCxnSpPr>
            <p:nvPr/>
          </p:nvCxnSpPr>
          <p:spPr>
            <a:xfrm flipV="1">
              <a:off x="1405473" y="694267"/>
              <a:ext cx="677336" cy="389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 name="Process 10"/>
            <p:cNvSpPr/>
            <p:nvPr/>
          </p:nvSpPr>
          <p:spPr>
            <a:xfrm>
              <a:off x="1507079" y="1693341"/>
              <a:ext cx="1151456"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12" name="Straight Connector 11"/>
            <p:cNvCxnSpPr>
              <a:stCxn id="11" idx="0"/>
              <a:endCxn id="7" idx="2"/>
            </p:cNvCxnSpPr>
            <p:nvPr/>
          </p:nvCxnSpPr>
          <p:spPr>
            <a:xfrm flipV="1">
              <a:off x="2082807" y="1591739"/>
              <a:ext cx="1735660" cy="10160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3" name="Process 12"/>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4" name="Straight Connector 13"/>
            <p:cNvCxnSpPr>
              <a:endCxn id="11" idx="2"/>
            </p:cNvCxnSpPr>
            <p:nvPr/>
          </p:nvCxnSpPr>
          <p:spPr>
            <a:xfrm flipV="1">
              <a:off x="643467" y="2353741"/>
              <a:ext cx="1439340" cy="541859"/>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5" name="Process 14"/>
            <p:cNvSpPr/>
            <p:nvPr/>
          </p:nvSpPr>
          <p:spPr>
            <a:xfrm>
              <a:off x="1388547"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16" name="Straight Connector 15"/>
            <p:cNvCxnSpPr>
              <a:stCxn id="15" idx="0"/>
              <a:endCxn id="11" idx="2"/>
            </p:cNvCxnSpPr>
            <p:nvPr/>
          </p:nvCxnSpPr>
          <p:spPr>
            <a:xfrm flipV="1">
              <a:off x="1718741" y="2353741"/>
              <a:ext cx="364066" cy="72812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1" idx="2"/>
              <a:endCxn id="110" idx="0"/>
            </p:cNvCxnSpPr>
            <p:nvPr/>
          </p:nvCxnSpPr>
          <p:spPr>
            <a:xfrm>
              <a:off x="2082807" y="2353741"/>
              <a:ext cx="2421463" cy="7450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 name="Process 18"/>
            <p:cNvSpPr/>
            <p:nvPr/>
          </p:nvSpPr>
          <p:spPr>
            <a:xfrm>
              <a:off x="2404537" y="3234269"/>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 name="Straight Connector 19"/>
            <p:cNvCxnSpPr>
              <a:stCxn id="19" idx="0"/>
              <a:endCxn id="11" idx="2"/>
            </p:cNvCxnSpPr>
            <p:nvPr/>
          </p:nvCxnSpPr>
          <p:spPr>
            <a:xfrm flipH="1" flipV="1">
              <a:off x="2082807" y="2353741"/>
              <a:ext cx="651935" cy="88052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5" name="Process 24"/>
            <p:cNvSpPr/>
            <p:nvPr/>
          </p:nvSpPr>
          <p:spPr>
            <a:xfrm>
              <a:off x="3589877" y="1947339"/>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 name="Straight Connector 25"/>
            <p:cNvCxnSpPr>
              <a:stCxn id="25" idx="0"/>
              <a:endCxn id="7" idx="2"/>
            </p:cNvCxnSpPr>
            <p:nvPr/>
          </p:nvCxnSpPr>
          <p:spPr>
            <a:xfrm flipH="1" flipV="1">
              <a:off x="3818467" y="1591739"/>
              <a:ext cx="127005" cy="3556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55610" y="575739"/>
              <a:ext cx="919693" cy="492443"/>
            </a:xfrm>
            <a:prstGeom prst="rect">
              <a:avLst/>
            </a:prstGeom>
            <a:noFill/>
          </p:spPr>
          <p:txBody>
            <a:bodyPr wrap="none" rtlCol="0">
              <a:spAutoFit/>
            </a:bodyPr>
            <a:lstStyle/>
            <a:p>
              <a:r>
                <a:rPr lang="en-US" sz="2600" dirty="0"/>
                <a:t>None</a:t>
              </a:r>
            </a:p>
          </p:txBody>
        </p:sp>
        <p:sp>
          <p:nvSpPr>
            <p:cNvPr id="28" name="TextBox 27"/>
            <p:cNvSpPr txBox="1"/>
            <p:nvPr/>
          </p:nvSpPr>
          <p:spPr>
            <a:xfrm>
              <a:off x="1710285" y="795869"/>
              <a:ext cx="944151" cy="492443"/>
            </a:xfrm>
            <a:prstGeom prst="rect">
              <a:avLst/>
            </a:prstGeom>
            <a:noFill/>
          </p:spPr>
          <p:txBody>
            <a:bodyPr wrap="none" rtlCol="0">
              <a:spAutoFit/>
            </a:bodyPr>
            <a:lstStyle/>
            <a:p>
              <a:r>
                <a:rPr lang="en-US" sz="2600" dirty="0"/>
                <a:t>Some</a:t>
              </a:r>
            </a:p>
          </p:txBody>
        </p:sp>
        <p:sp>
          <p:nvSpPr>
            <p:cNvPr id="29" name="TextBox 28"/>
            <p:cNvSpPr txBox="1"/>
            <p:nvPr/>
          </p:nvSpPr>
          <p:spPr>
            <a:xfrm>
              <a:off x="3031076" y="406401"/>
              <a:ext cx="722085" cy="492443"/>
            </a:xfrm>
            <a:prstGeom prst="rect">
              <a:avLst/>
            </a:prstGeom>
            <a:noFill/>
          </p:spPr>
          <p:txBody>
            <a:bodyPr wrap="none" rtlCol="0">
              <a:spAutoFit/>
            </a:bodyPr>
            <a:lstStyle/>
            <a:p>
              <a:r>
                <a:rPr lang="en-US" sz="2600" dirty="0"/>
                <a:t>Full</a:t>
              </a:r>
            </a:p>
          </p:txBody>
        </p:sp>
        <p:sp>
          <p:nvSpPr>
            <p:cNvPr id="30" name="TextBox 29"/>
            <p:cNvSpPr txBox="1"/>
            <p:nvPr/>
          </p:nvSpPr>
          <p:spPr>
            <a:xfrm>
              <a:off x="3843875" y="1507071"/>
              <a:ext cx="669825" cy="492443"/>
            </a:xfrm>
            <a:prstGeom prst="rect">
              <a:avLst/>
            </a:prstGeom>
            <a:noFill/>
          </p:spPr>
          <p:txBody>
            <a:bodyPr wrap="none" rtlCol="0">
              <a:spAutoFit/>
            </a:bodyPr>
            <a:lstStyle/>
            <a:p>
              <a:r>
                <a:rPr lang="en-US" sz="2600" dirty="0"/>
                <a:t>Yes</a:t>
              </a:r>
            </a:p>
          </p:txBody>
        </p:sp>
        <p:sp>
          <p:nvSpPr>
            <p:cNvPr id="31" name="TextBox 30"/>
            <p:cNvSpPr txBox="1"/>
            <p:nvPr/>
          </p:nvSpPr>
          <p:spPr>
            <a:xfrm>
              <a:off x="2658547" y="1524005"/>
              <a:ext cx="604991" cy="492443"/>
            </a:xfrm>
            <a:prstGeom prst="rect">
              <a:avLst/>
            </a:prstGeom>
            <a:noFill/>
          </p:spPr>
          <p:txBody>
            <a:bodyPr wrap="none" rtlCol="0">
              <a:spAutoFit/>
            </a:bodyPr>
            <a:lstStyle/>
            <a:p>
              <a:r>
                <a:rPr lang="en-US" sz="2600" dirty="0"/>
                <a:t>No</a:t>
              </a:r>
            </a:p>
          </p:txBody>
        </p:sp>
        <p:sp>
          <p:nvSpPr>
            <p:cNvPr id="32" name="TextBox 31"/>
            <p:cNvSpPr txBox="1"/>
            <p:nvPr/>
          </p:nvSpPr>
          <p:spPr>
            <a:xfrm>
              <a:off x="237078" y="2252137"/>
              <a:ext cx="1110538" cy="492443"/>
            </a:xfrm>
            <a:prstGeom prst="rect">
              <a:avLst/>
            </a:prstGeom>
            <a:noFill/>
          </p:spPr>
          <p:txBody>
            <a:bodyPr wrap="none" rtlCol="0">
              <a:spAutoFit/>
            </a:bodyPr>
            <a:lstStyle/>
            <a:p>
              <a:r>
                <a:rPr lang="en-US" sz="2600" dirty="0"/>
                <a:t>French</a:t>
              </a:r>
            </a:p>
          </p:txBody>
        </p:sp>
        <p:sp>
          <p:nvSpPr>
            <p:cNvPr id="37" name="TextBox 36"/>
            <p:cNvSpPr txBox="1"/>
            <p:nvPr/>
          </p:nvSpPr>
          <p:spPr>
            <a:xfrm>
              <a:off x="1066831" y="2624678"/>
              <a:ext cx="800219" cy="492443"/>
            </a:xfrm>
            <a:prstGeom prst="rect">
              <a:avLst/>
            </a:prstGeom>
            <a:noFill/>
          </p:spPr>
          <p:txBody>
            <a:bodyPr wrap="none" rtlCol="0">
              <a:spAutoFit/>
            </a:bodyPr>
            <a:lstStyle/>
            <a:p>
              <a:r>
                <a:rPr lang="en-US" sz="2600" dirty="0" err="1"/>
                <a:t>Mex</a:t>
              </a:r>
              <a:endParaRPr lang="en-US" sz="2600" dirty="0"/>
            </a:p>
          </p:txBody>
        </p:sp>
        <p:sp>
          <p:nvSpPr>
            <p:cNvPr id="76" name="TextBox 75"/>
            <p:cNvSpPr txBox="1"/>
            <p:nvPr/>
          </p:nvSpPr>
          <p:spPr>
            <a:xfrm>
              <a:off x="2540025" y="2709345"/>
              <a:ext cx="1258853" cy="492443"/>
            </a:xfrm>
            <a:prstGeom prst="rect">
              <a:avLst/>
            </a:prstGeom>
            <a:noFill/>
          </p:spPr>
          <p:txBody>
            <a:bodyPr wrap="none" rtlCol="0">
              <a:spAutoFit/>
            </a:bodyPr>
            <a:lstStyle/>
            <a:p>
              <a:r>
                <a:rPr lang="en-US" sz="2600" dirty="0"/>
                <a:t>Chinese</a:t>
              </a:r>
            </a:p>
          </p:txBody>
        </p:sp>
        <p:sp>
          <p:nvSpPr>
            <p:cNvPr id="110" name="Process 109"/>
            <p:cNvSpPr/>
            <p:nvPr/>
          </p:nvSpPr>
          <p:spPr>
            <a:xfrm>
              <a:off x="4148666" y="3098807"/>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111" name="TextBox 110"/>
            <p:cNvSpPr txBox="1"/>
            <p:nvPr/>
          </p:nvSpPr>
          <p:spPr>
            <a:xfrm>
              <a:off x="3962423" y="2540011"/>
              <a:ext cx="915635" cy="492443"/>
            </a:xfrm>
            <a:prstGeom prst="rect">
              <a:avLst/>
            </a:prstGeom>
            <a:noFill/>
          </p:spPr>
          <p:txBody>
            <a:bodyPr wrap="none" rtlCol="0">
              <a:spAutoFit/>
            </a:bodyPr>
            <a:lstStyle/>
            <a:p>
              <a:r>
                <a:rPr lang="en-US" sz="2600" dirty="0"/>
                <a:t>Pizza</a:t>
              </a:r>
            </a:p>
          </p:txBody>
        </p:sp>
      </p:grpSp>
      <p:grpSp>
        <p:nvGrpSpPr>
          <p:cNvPr id="190" name="Group 189"/>
          <p:cNvGrpSpPr/>
          <p:nvPr/>
        </p:nvGrpSpPr>
        <p:grpSpPr>
          <a:xfrm>
            <a:off x="355610" y="321737"/>
            <a:ext cx="4598356" cy="3369736"/>
            <a:chOff x="203210" y="169337"/>
            <a:chExt cx="4598356" cy="3369736"/>
          </a:xfrm>
        </p:grpSpPr>
        <p:sp>
          <p:nvSpPr>
            <p:cNvPr id="191" name="Process 190"/>
            <p:cNvSpPr/>
            <p:nvPr/>
          </p:nvSpPr>
          <p:spPr>
            <a:xfrm>
              <a:off x="1219209" y="169337"/>
              <a:ext cx="1727200" cy="4741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192" name="Process 191"/>
            <p:cNvSpPr/>
            <p:nvPr/>
          </p:nvSpPr>
          <p:spPr>
            <a:xfrm>
              <a:off x="660412" y="12869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193" name="Straight Connector 192"/>
            <p:cNvCxnSpPr>
              <a:stCxn id="192" idx="0"/>
              <a:endCxn id="191" idx="2"/>
            </p:cNvCxnSpPr>
            <p:nvPr/>
          </p:nvCxnSpPr>
          <p:spPr>
            <a:xfrm flipV="1">
              <a:off x="1024473" y="643467"/>
              <a:ext cx="1058336" cy="643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4" name="Process 193"/>
            <p:cNvSpPr/>
            <p:nvPr/>
          </p:nvSpPr>
          <p:spPr>
            <a:xfrm>
              <a:off x="2861733" y="1202272"/>
              <a:ext cx="116841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195" name="Straight Connector 194"/>
            <p:cNvCxnSpPr>
              <a:stCxn id="191" idx="2"/>
              <a:endCxn id="194" idx="0"/>
            </p:cNvCxnSpPr>
            <p:nvPr/>
          </p:nvCxnSpPr>
          <p:spPr>
            <a:xfrm>
              <a:off x="2082809" y="643467"/>
              <a:ext cx="1363129" cy="55880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6" name="Process 195"/>
            <p:cNvSpPr/>
            <p:nvPr/>
          </p:nvSpPr>
          <p:spPr>
            <a:xfrm>
              <a:off x="1557876" y="13377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97" name="Straight Connector 196"/>
            <p:cNvCxnSpPr>
              <a:stCxn id="196" idx="0"/>
              <a:endCxn id="191" idx="2"/>
            </p:cNvCxnSpPr>
            <p:nvPr/>
          </p:nvCxnSpPr>
          <p:spPr>
            <a:xfrm flipV="1">
              <a:off x="1896538" y="643467"/>
              <a:ext cx="186271" cy="6942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8" name="Process 197"/>
            <p:cNvSpPr/>
            <p:nvPr/>
          </p:nvSpPr>
          <p:spPr>
            <a:xfrm>
              <a:off x="1066812" y="1998140"/>
              <a:ext cx="1151456"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Price?</a:t>
              </a:r>
            </a:p>
          </p:txBody>
        </p:sp>
        <p:cxnSp>
          <p:nvCxnSpPr>
            <p:cNvPr id="199" name="Straight Connector 198"/>
            <p:cNvCxnSpPr>
              <a:stCxn id="198" idx="0"/>
              <a:endCxn id="194" idx="2"/>
            </p:cNvCxnSpPr>
            <p:nvPr/>
          </p:nvCxnSpPr>
          <p:spPr>
            <a:xfrm flipV="1">
              <a:off x="1642540" y="1862672"/>
              <a:ext cx="1803398" cy="1354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0" name="Process 199"/>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1" name="Straight Connector 200"/>
            <p:cNvCxnSpPr>
              <a:endCxn id="198" idx="2"/>
            </p:cNvCxnSpPr>
            <p:nvPr/>
          </p:nvCxnSpPr>
          <p:spPr>
            <a:xfrm flipV="1">
              <a:off x="626533" y="2658540"/>
              <a:ext cx="1016007" cy="18626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2" name="Process 201"/>
            <p:cNvSpPr/>
            <p:nvPr/>
          </p:nvSpPr>
          <p:spPr>
            <a:xfrm>
              <a:off x="1202280"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3" name="Straight Connector 202"/>
            <p:cNvCxnSpPr>
              <a:stCxn id="202" idx="0"/>
              <a:endCxn id="198" idx="2"/>
            </p:cNvCxnSpPr>
            <p:nvPr/>
          </p:nvCxnSpPr>
          <p:spPr>
            <a:xfrm flipV="1">
              <a:off x="1532474" y="2658540"/>
              <a:ext cx="110066" cy="42332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98" idx="2"/>
              <a:endCxn id="217" idx="0"/>
            </p:cNvCxnSpPr>
            <p:nvPr/>
          </p:nvCxnSpPr>
          <p:spPr>
            <a:xfrm>
              <a:off x="1642540" y="2658540"/>
              <a:ext cx="1557864" cy="3217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5" name="Process 204"/>
            <p:cNvSpPr/>
            <p:nvPr/>
          </p:nvSpPr>
          <p:spPr>
            <a:xfrm>
              <a:off x="1998137" y="3048003"/>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6" name="Straight Connector 205"/>
            <p:cNvCxnSpPr>
              <a:stCxn id="205" idx="0"/>
              <a:endCxn id="198" idx="2"/>
            </p:cNvCxnSpPr>
            <p:nvPr/>
          </p:nvCxnSpPr>
          <p:spPr>
            <a:xfrm flipH="1" flipV="1">
              <a:off x="1642540" y="2658540"/>
              <a:ext cx="685802" cy="38946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7" name="Process 206"/>
            <p:cNvSpPr/>
            <p:nvPr/>
          </p:nvSpPr>
          <p:spPr>
            <a:xfrm>
              <a:off x="3606810" y="2218272"/>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8" name="Straight Connector 207"/>
            <p:cNvCxnSpPr>
              <a:stCxn id="207" idx="0"/>
              <a:endCxn id="194" idx="2"/>
            </p:cNvCxnSpPr>
            <p:nvPr/>
          </p:nvCxnSpPr>
          <p:spPr>
            <a:xfrm flipH="1" flipV="1">
              <a:off x="3445938" y="1862672"/>
              <a:ext cx="516467" cy="3556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9" name="TextBox 208"/>
            <p:cNvSpPr txBox="1"/>
            <p:nvPr/>
          </p:nvSpPr>
          <p:spPr>
            <a:xfrm>
              <a:off x="457211" y="762006"/>
              <a:ext cx="919693" cy="492443"/>
            </a:xfrm>
            <a:prstGeom prst="rect">
              <a:avLst/>
            </a:prstGeom>
            <a:noFill/>
          </p:spPr>
          <p:txBody>
            <a:bodyPr wrap="none" rtlCol="0">
              <a:spAutoFit/>
            </a:bodyPr>
            <a:lstStyle/>
            <a:p>
              <a:r>
                <a:rPr lang="en-US" sz="2600" dirty="0"/>
                <a:t>None</a:t>
              </a:r>
            </a:p>
          </p:txBody>
        </p:sp>
        <p:sp>
          <p:nvSpPr>
            <p:cNvPr id="210" name="TextBox 209"/>
            <p:cNvSpPr txBox="1"/>
            <p:nvPr/>
          </p:nvSpPr>
          <p:spPr>
            <a:xfrm>
              <a:off x="1879615" y="914400"/>
              <a:ext cx="944151" cy="492443"/>
            </a:xfrm>
            <a:prstGeom prst="rect">
              <a:avLst/>
            </a:prstGeom>
            <a:noFill/>
          </p:spPr>
          <p:txBody>
            <a:bodyPr wrap="none" rtlCol="0">
              <a:spAutoFit/>
            </a:bodyPr>
            <a:lstStyle/>
            <a:p>
              <a:r>
                <a:rPr lang="en-US" sz="2600" dirty="0"/>
                <a:t>Some</a:t>
              </a:r>
            </a:p>
          </p:txBody>
        </p:sp>
        <p:sp>
          <p:nvSpPr>
            <p:cNvPr id="211" name="TextBox 210"/>
            <p:cNvSpPr txBox="1"/>
            <p:nvPr/>
          </p:nvSpPr>
          <p:spPr>
            <a:xfrm>
              <a:off x="3268143" y="745068"/>
              <a:ext cx="722085" cy="492443"/>
            </a:xfrm>
            <a:prstGeom prst="rect">
              <a:avLst/>
            </a:prstGeom>
            <a:noFill/>
          </p:spPr>
          <p:txBody>
            <a:bodyPr wrap="none" rtlCol="0">
              <a:spAutoFit/>
            </a:bodyPr>
            <a:lstStyle/>
            <a:p>
              <a:r>
                <a:rPr lang="en-US" sz="2600" dirty="0"/>
                <a:t>Full</a:t>
              </a:r>
            </a:p>
          </p:txBody>
        </p:sp>
        <p:sp>
          <p:nvSpPr>
            <p:cNvPr id="212" name="TextBox 211"/>
            <p:cNvSpPr txBox="1"/>
            <p:nvPr/>
          </p:nvSpPr>
          <p:spPr>
            <a:xfrm>
              <a:off x="4131741" y="1761068"/>
              <a:ext cx="669825" cy="492443"/>
            </a:xfrm>
            <a:prstGeom prst="rect">
              <a:avLst/>
            </a:prstGeom>
            <a:noFill/>
          </p:spPr>
          <p:txBody>
            <a:bodyPr wrap="none" rtlCol="0">
              <a:spAutoFit/>
            </a:bodyPr>
            <a:lstStyle/>
            <a:p>
              <a:r>
                <a:rPr lang="en-US" sz="2600" dirty="0"/>
                <a:t>Yes</a:t>
              </a:r>
            </a:p>
          </p:txBody>
        </p:sp>
        <p:sp>
          <p:nvSpPr>
            <p:cNvPr id="213" name="TextBox 212"/>
            <p:cNvSpPr txBox="1"/>
            <p:nvPr/>
          </p:nvSpPr>
          <p:spPr>
            <a:xfrm>
              <a:off x="2319880" y="1828805"/>
              <a:ext cx="604991" cy="492443"/>
            </a:xfrm>
            <a:prstGeom prst="rect">
              <a:avLst/>
            </a:prstGeom>
            <a:noFill/>
          </p:spPr>
          <p:txBody>
            <a:bodyPr wrap="none" rtlCol="0">
              <a:spAutoFit/>
            </a:bodyPr>
            <a:lstStyle/>
            <a:p>
              <a:r>
                <a:rPr lang="en-US" sz="2600" dirty="0"/>
                <a:t>No</a:t>
              </a:r>
            </a:p>
          </p:txBody>
        </p:sp>
        <p:sp>
          <p:nvSpPr>
            <p:cNvPr id="214" name="TextBox 213"/>
            <p:cNvSpPr txBox="1"/>
            <p:nvPr/>
          </p:nvSpPr>
          <p:spPr>
            <a:xfrm>
              <a:off x="338678" y="2506137"/>
              <a:ext cx="851515" cy="492443"/>
            </a:xfrm>
            <a:prstGeom prst="rect">
              <a:avLst/>
            </a:prstGeom>
            <a:noFill/>
          </p:spPr>
          <p:txBody>
            <a:bodyPr wrap="none" rtlCol="0">
              <a:spAutoFit/>
            </a:bodyPr>
            <a:lstStyle/>
            <a:p>
              <a:r>
                <a:rPr lang="en-US" sz="2600" dirty="0"/>
                <a:t>$$$$</a:t>
              </a:r>
            </a:p>
          </p:txBody>
        </p:sp>
        <p:sp>
          <p:nvSpPr>
            <p:cNvPr id="215" name="TextBox 214"/>
            <p:cNvSpPr txBox="1"/>
            <p:nvPr/>
          </p:nvSpPr>
          <p:spPr>
            <a:xfrm>
              <a:off x="1168429" y="2624678"/>
              <a:ext cx="684803" cy="492443"/>
            </a:xfrm>
            <a:prstGeom prst="rect">
              <a:avLst/>
            </a:prstGeom>
            <a:noFill/>
          </p:spPr>
          <p:txBody>
            <a:bodyPr wrap="none" rtlCol="0">
              <a:spAutoFit/>
            </a:bodyPr>
            <a:lstStyle/>
            <a:p>
              <a:r>
                <a:rPr lang="en-US" sz="2600" dirty="0"/>
                <a:t>$$$</a:t>
              </a:r>
            </a:p>
          </p:txBody>
        </p:sp>
        <p:sp>
          <p:nvSpPr>
            <p:cNvPr id="216" name="TextBox 215"/>
            <p:cNvSpPr txBox="1"/>
            <p:nvPr/>
          </p:nvSpPr>
          <p:spPr>
            <a:xfrm>
              <a:off x="1828824" y="2624679"/>
              <a:ext cx="518091" cy="492443"/>
            </a:xfrm>
            <a:prstGeom prst="rect">
              <a:avLst/>
            </a:prstGeom>
            <a:noFill/>
          </p:spPr>
          <p:txBody>
            <a:bodyPr wrap="none" rtlCol="0">
              <a:spAutoFit/>
            </a:bodyPr>
            <a:lstStyle/>
            <a:p>
              <a:r>
                <a:rPr lang="en-US" sz="2600" dirty="0"/>
                <a:t>$$</a:t>
              </a:r>
            </a:p>
          </p:txBody>
        </p:sp>
        <p:sp>
          <p:nvSpPr>
            <p:cNvPr id="217" name="Process 216"/>
            <p:cNvSpPr/>
            <p:nvPr/>
          </p:nvSpPr>
          <p:spPr>
            <a:xfrm>
              <a:off x="2844800" y="2980273"/>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218" name="TextBox 217"/>
            <p:cNvSpPr txBox="1"/>
            <p:nvPr/>
          </p:nvSpPr>
          <p:spPr>
            <a:xfrm>
              <a:off x="2540026" y="2523074"/>
              <a:ext cx="351378" cy="492443"/>
            </a:xfrm>
            <a:prstGeom prst="rect">
              <a:avLst/>
            </a:prstGeom>
            <a:noFill/>
          </p:spPr>
          <p:txBody>
            <a:bodyPr wrap="none" rtlCol="0">
              <a:spAutoFit/>
            </a:bodyPr>
            <a:lstStyle/>
            <a:p>
              <a:r>
                <a:rPr lang="en-US" sz="2600" dirty="0"/>
                <a:t>$</a:t>
              </a:r>
            </a:p>
          </p:txBody>
        </p:sp>
      </p:grpSp>
      <p:grpSp>
        <p:nvGrpSpPr>
          <p:cNvPr id="256" name="Group 255"/>
          <p:cNvGrpSpPr/>
          <p:nvPr/>
        </p:nvGrpSpPr>
        <p:grpSpPr>
          <a:xfrm>
            <a:off x="3132677" y="3386666"/>
            <a:ext cx="4598356" cy="3369736"/>
            <a:chOff x="203210" y="169337"/>
            <a:chExt cx="4598356" cy="3369736"/>
          </a:xfrm>
        </p:grpSpPr>
        <p:sp>
          <p:nvSpPr>
            <p:cNvPr id="257" name="Process 256"/>
            <p:cNvSpPr/>
            <p:nvPr/>
          </p:nvSpPr>
          <p:spPr>
            <a:xfrm>
              <a:off x="1219209" y="169337"/>
              <a:ext cx="1727200" cy="4741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Wait time</a:t>
              </a:r>
            </a:p>
          </p:txBody>
        </p:sp>
        <p:sp>
          <p:nvSpPr>
            <p:cNvPr id="258" name="Process 257"/>
            <p:cNvSpPr/>
            <p:nvPr/>
          </p:nvSpPr>
          <p:spPr>
            <a:xfrm>
              <a:off x="355612" y="12869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59" name="Straight Connector 258"/>
            <p:cNvCxnSpPr>
              <a:stCxn id="258" idx="0"/>
              <a:endCxn id="257" idx="2"/>
            </p:cNvCxnSpPr>
            <p:nvPr/>
          </p:nvCxnSpPr>
          <p:spPr>
            <a:xfrm flipV="1">
              <a:off x="719673" y="643467"/>
              <a:ext cx="1363136" cy="643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0" name="Process 259"/>
            <p:cNvSpPr/>
            <p:nvPr/>
          </p:nvSpPr>
          <p:spPr>
            <a:xfrm>
              <a:off x="2861732" y="1202272"/>
              <a:ext cx="1591733" cy="524934"/>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261" name="Straight Connector 260"/>
            <p:cNvCxnSpPr>
              <a:stCxn id="257" idx="2"/>
              <a:endCxn id="260" idx="0"/>
            </p:cNvCxnSpPr>
            <p:nvPr/>
          </p:nvCxnSpPr>
          <p:spPr>
            <a:xfrm>
              <a:off x="2082809" y="643467"/>
              <a:ext cx="1574790" cy="55880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2" name="Process 261"/>
            <p:cNvSpPr/>
            <p:nvPr/>
          </p:nvSpPr>
          <p:spPr>
            <a:xfrm>
              <a:off x="1490143" y="12361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63" name="Straight Connector 262"/>
            <p:cNvCxnSpPr>
              <a:stCxn id="262" idx="0"/>
              <a:endCxn id="257" idx="2"/>
            </p:cNvCxnSpPr>
            <p:nvPr/>
          </p:nvCxnSpPr>
          <p:spPr>
            <a:xfrm flipV="1">
              <a:off x="1828805" y="643467"/>
              <a:ext cx="254004" cy="5926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4" name="Process 263"/>
            <p:cNvSpPr/>
            <p:nvPr/>
          </p:nvSpPr>
          <p:spPr>
            <a:xfrm>
              <a:off x="1066812" y="1998140"/>
              <a:ext cx="1151456" cy="474133"/>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Price?</a:t>
              </a:r>
            </a:p>
          </p:txBody>
        </p:sp>
        <p:cxnSp>
          <p:nvCxnSpPr>
            <p:cNvPr id="265" name="Straight Connector 264"/>
            <p:cNvCxnSpPr>
              <a:stCxn id="264" idx="0"/>
              <a:endCxn id="260" idx="2"/>
            </p:cNvCxnSpPr>
            <p:nvPr/>
          </p:nvCxnSpPr>
          <p:spPr>
            <a:xfrm flipV="1">
              <a:off x="1642540" y="1727206"/>
              <a:ext cx="2015059" cy="27093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6" name="Process 265"/>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7" name="Straight Connector 266"/>
            <p:cNvCxnSpPr>
              <a:endCxn id="264" idx="2"/>
            </p:cNvCxnSpPr>
            <p:nvPr/>
          </p:nvCxnSpPr>
          <p:spPr>
            <a:xfrm flipV="1">
              <a:off x="626533" y="2472273"/>
              <a:ext cx="1016007" cy="3725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8" name="Process 267"/>
            <p:cNvSpPr/>
            <p:nvPr/>
          </p:nvSpPr>
          <p:spPr>
            <a:xfrm>
              <a:off x="1202280"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9" name="Straight Connector 268"/>
            <p:cNvCxnSpPr>
              <a:stCxn id="268" idx="0"/>
              <a:endCxn id="264" idx="2"/>
            </p:cNvCxnSpPr>
            <p:nvPr/>
          </p:nvCxnSpPr>
          <p:spPr>
            <a:xfrm flipV="1">
              <a:off x="1532474" y="2472273"/>
              <a:ext cx="110066" cy="60959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264" idx="2"/>
              <a:endCxn id="283" idx="0"/>
            </p:cNvCxnSpPr>
            <p:nvPr/>
          </p:nvCxnSpPr>
          <p:spPr>
            <a:xfrm>
              <a:off x="1642540" y="2472273"/>
              <a:ext cx="1557864" cy="5080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1" name="Process 270"/>
            <p:cNvSpPr/>
            <p:nvPr/>
          </p:nvSpPr>
          <p:spPr>
            <a:xfrm>
              <a:off x="1998137" y="3048003"/>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72" name="Straight Connector 271"/>
            <p:cNvCxnSpPr>
              <a:stCxn id="271" idx="0"/>
              <a:endCxn id="264" idx="2"/>
            </p:cNvCxnSpPr>
            <p:nvPr/>
          </p:nvCxnSpPr>
          <p:spPr>
            <a:xfrm flipH="1" flipV="1">
              <a:off x="1642540" y="2472273"/>
              <a:ext cx="685802" cy="5757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3" name="Process 272"/>
            <p:cNvSpPr/>
            <p:nvPr/>
          </p:nvSpPr>
          <p:spPr>
            <a:xfrm>
              <a:off x="4013210" y="2286006"/>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74" name="Straight Connector 273"/>
            <p:cNvCxnSpPr>
              <a:stCxn id="273" idx="0"/>
              <a:endCxn id="260" idx="2"/>
            </p:cNvCxnSpPr>
            <p:nvPr/>
          </p:nvCxnSpPr>
          <p:spPr>
            <a:xfrm flipH="1" flipV="1">
              <a:off x="3657599" y="1727206"/>
              <a:ext cx="711206" cy="5588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5" name="TextBox 274"/>
            <p:cNvSpPr txBox="1"/>
            <p:nvPr/>
          </p:nvSpPr>
          <p:spPr>
            <a:xfrm>
              <a:off x="457211" y="762006"/>
              <a:ext cx="706130" cy="492443"/>
            </a:xfrm>
            <a:prstGeom prst="rect">
              <a:avLst/>
            </a:prstGeom>
            <a:noFill/>
          </p:spPr>
          <p:txBody>
            <a:bodyPr wrap="none" rtlCol="0">
              <a:spAutoFit/>
            </a:bodyPr>
            <a:lstStyle/>
            <a:p>
              <a:r>
                <a:rPr lang="en-US" sz="2600" dirty="0"/>
                <a:t>30+</a:t>
              </a:r>
            </a:p>
          </p:txBody>
        </p:sp>
        <p:sp>
          <p:nvSpPr>
            <p:cNvPr id="276" name="TextBox 275"/>
            <p:cNvSpPr txBox="1"/>
            <p:nvPr/>
          </p:nvSpPr>
          <p:spPr>
            <a:xfrm>
              <a:off x="1913481" y="812802"/>
              <a:ext cx="795836" cy="492443"/>
            </a:xfrm>
            <a:prstGeom prst="rect">
              <a:avLst/>
            </a:prstGeom>
            <a:noFill/>
          </p:spPr>
          <p:txBody>
            <a:bodyPr wrap="none" rtlCol="0">
              <a:spAutoFit/>
            </a:bodyPr>
            <a:lstStyle/>
            <a:p>
              <a:r>
                <a:rPr lang="en-US" sz="2600" dirty="0"/>
                <a:t>5-15</a:t>
              </a:r>
            </a:p>
          </p:txBody>
        </p:sp>
        <p:sp>
          <p:nvSpPr>
            <p:cNvPr id="277" name="TextBox 276"/>
            <p:cNvSpPr txBox="1"/>
            <p:nvPr/>
          </p:nvSpPr>
          <p:spPr>
            <a:xfrm>
              <a:off x="3268143" y="660403"/>
              <a:ext cx="629124" cy="492443"/>
            </a:xfrm>
            <a:prstGeom prst="rect">
              <a:avLst/>
            </a:prstGeom>
            <a:noFill/>
          </p:spPr>
          <p:txBody>
            <a:bodyPr wrap="none" rtlCol="0">
              <a:spAutoFit/>
            </a:bodyPr>
            <a:lstStyle/>
            <a:p>
              <a:r>
                <a:rPr lang="en-US" sz="2600" dirty="0"/>
                <a:t>0-5</a:t>
              </a:r>
            </a:p>
          </p:txBody>
        </p:sp>
        <p:sp>
          <p:nvSpPr>
            <p:cNvPr id="278" name="TextBox 277"/>
            <p:cNvSpPr txBox="1"/>
            <p:nvPr/>
          </p:nvSpPr>
          <p:spPr>
            <a:xfrm>
              <a:off x="4131741" y="1761068"/>
              <a:ext cx="669825" cy="492443"/>
            </a:xfrm>
            <a:prstGeom prst="rect">
              <a:avLst/>
            </a:prstGeom>
            <a:noFill/>
          </p:spPr>
          <p:txBody>
            <a:bodyPr wrap="none" rtlCol="0">
              <a:spAutoFit/>
            </a:bodyPr>
            <a:lstStyle/>
            <a:p>
              <a:r>
                <a:rPr lang="en-US" sz="2600" dirty="0"/>
                <a:t>Yes</a:t>
              </a:r>
            </a:p>
          </p:txBody>
        </p:sp>
        <p:sp>
          <p:nvSpPr>
            <p:cNvPr id="279" name="TextBox 278"/>
            <p:cNvSpPr txBox="1"/>
            <p:nvPr/>
          </p:nvSpPr>
          <p:spPr>
            <a:xfrm>
              <a:off x="2319880" y="1828805"/>
              <a:ext cx="604991" cy="492443"/>
            </a:xfrm>
            <a:prstGeom prst="rect">
              <a:avLst/>
            </a:prstGeom>
            <a:noFill/>
          </p:spPr>
          <p:txBody>
            <a:bodyPr wrap="none" rtlCol="0">
              <a:spAutoFit/>
            </a:bodyPr>
            <a:lstStyle/>
            <a:p>
              <a:r>
                <a:rPr lang="en-US" sz="2600" dirty="0"/>
                <a:t>No</a:t>
              </a:r>
            </a:p>
          </p:txBody>
        </p:sp>
        <p:sp>
          <p:nvSpPr>
            <p:cNvPr id="280" name="TextBox 279"/>
            <p:cNvSpPr txBox="1"/>
            <p:nvPr/>
          </p:nvSpPr>
          <p:spPr>
            <a:xfrm>
              <a:off x="270946" y="2404539"/>
              <a:ext cx="851515" cy="492443"/>
            </a:xfrm>
            <a:prstGeom prst="rect">
              <a:avLst/>
            </a:prstGeom>
            <a:noFill/>
          </p:spPr>
          <p:txBody>
            <a:bodyPr wrap="none" rtlCol="0">
              <a:spAutoFit/>
            </a:bodyPr>
            <a:lstStyle/>
            <a:p>
              <a:r>
                <a:rPr lang="en-US" sz="2600" dirty="0"/>
                <a:t>$$$$</a:t>
              </a:r>
            </a:p>
          </p:txBody>
        </p:sp>
        <p:sp>
          <p:nvSpPr>
            <p:cNvPr id="281" name="TextBox 280"/>
            <p:cNvSpPr txBox="1"/>
            <p:nvPr/>
          </p:nvSpPr>
          <p:spPr>
            <a:xfrm>
              <a:off x="1168429" y="2624678"/>
              <a:ext cx="684803" cy="492443"/>
            </a:xfrm>
            <a:prstGeom prst="rect">
              <a:avLst/>
            </a:prstGeom>
            <a:noFill/>
          </p:spPr>
          <p:txBody>
            <a:bodyPr wrap="none" rtlCol="0">
              <a:spAutoFit/>
            </a:bodyPr>
            <a:lstStyle/>
            <a:p>
              <a:r>
                <a:rPr lang="en-US" sz="2600" dirty="0"/>
                <a:t>$$$</a:t>
              </a:r>
            </a:p>
          </p:txBody>
        </p:sp>
        <p:sp>
          <p:nvSpPr>
            <p:cNvPr id="282" name="TextBox 281"/>
            <p:cNvSpPr txBox="1"/>
            <p:nvPr/>
          </p:nvSpPr>
          <p:spPr>
            <a:xfrm>
              <a:off x="1828824" y="2624679"/>
              <a:ext cx="518091" cy="492443"/>
            </a:xfrm>
            <a:prstGeom prst="rect">
              <a:avLst/>
            </a:prstGeom>
            <a:noFill/>
          </p:spPr>
          <p:txBody>
            <a:bodyPr wrap="none" rtlCol="0">
              <a:spAutoFit/>
            </a:bodyPr>
            <a:lstStyle/>
            <a:p>
              <a:r>
                <a:rPr lang="en-US" sz="2600" dirty="0"/>
                <a:t>$$</a:t>
              </a:r>
            </a:p>
          </p:txBody>
        </p:sp>
        <p:sp>
          <p:nvSpPr>
            <p:cNvPr id="283" name="Process 282"/>
            <p:cNvSpPr/>
            <p:nvPr/>
          </p:nvSpPr>
          <p:spPr>
            <a:xfrm>
              <a:off x="2844800" y="2980273"/>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284" name="TextBox 283"/>
            <p:cNvSpPr txBox="1"/>
            <p:nvPr/>
          </p:nvSpPr>
          <p:spPr>
            <a:xfrm>
              <a:off x="2540026" y="2523074"/>
              <a:ext cx="351378" cy="492443"/>
            </a:xfrm>
            <a:prstGeom prst="rect">
              <a:avLst/>
            </a:prstGeom>
            <a:noFill/>
          </p:spPr>
          <p:txBody>
            <a:bodyPr wrap="none" rtlCol="0">
              <a:spAutoFit/>
            </a:bodyPr>
            <a:lstStyle/>
            <a:p>
              <a:r>
                <a:rPr lang="en-US" sz="2600" dirty="0"/>
                <a:t>$</a:t>
              </a:r>
            </a:p>
          </p:txBody>
        </p:sp>
      </p:grpSp>
      <p:sp>
        <p:nvSpPr>
          <p:cNvPr id="90" name="TextBox 89"/>
          <p:cNvSpPr txBox="1"/>
          <p:nvPr/>
        </p:nvSpPr>
        <p:spPr>
          <a:xfrm>
            <a:off x="7992546" y="4250266"/>
            <a:ext cx="3979321" cy="1292662"/>
          </a:xfrm>
          <a:prstGeom prst="rect">
            <a:avLst/>
          </a:prstGeom>
          <a:noFill/>
        </p:spPr>
        <p:txBody>
          <a:bodyPr wrap="square" rtlCol="0">
            <a:spAutoFit/>
          </a:bodyPr>
          <a:lstStyle/>
          <a:p>
            <a:r>
              <a:rPr lang="en-US" sz="2600" dirty="0">
                <a:solidFill>
                  <a:srgbClr val="0000FF"/>
                </a:solidFill>
              </a:rPr>
              <a:t>New observation:</a:t>
            </a:r>
          </a:p>
          <a:p>
            <a:r>
              <a:rPr lang="en-US" sz="2600" dirty="0">
                <a:solidFill>
                  <a:srgbClr val="0000FF"/>
                </a:solidFill>
              </a:rPr>
              <a:t>Mexican, $$, Full, 5-15 min No plans, No other options</a:t>
            </a:r>
          </a:p>
        </p:txBody>
      </p:sp>
      <p:sp>
        <p:nvSpPr>
          <p:cNvPr id="91" name="Oval 90"/>
          <p:cNvSpPr/>
          <p:nvPr/>
        </p:nvSpPr>
        <p:spPr>
          <a:xfrm>
            <a:off x="1913466" y="3081867"/>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50266" y="4301069"/>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941733" y="2963334"/>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8517479" y="5858932"/>
            <a:ext cx="2997187" cy="492443"/>
          </a:xfrm>
          <a:prstGeom prst="rect">
            <a:avLst/>
          </a:prstGeom>
          <a:noFill/>
        </p:spPr>
        <p:txBody>
          <a:bodyPr wrap="square" rtlCol="0">
            <a:spAutoFit/>
          </a:bodyPr>
          <a:lstStyle/>
          <a:p>
            <a:r>
              <a:rPr lang="en-US" sz="2600" dirty="0">
                <a:solidFill>
                  <a:schemeClr val="accent6">
                    <a:lumMod val="75000"/>
                  </a:schemeClr>
                </a:solidFill>
              </a:rPr>
              <a:t>Majority Vote: Yes</a:t>
            </a:r>
          </a:p>
        </p:txBody>
      </p:sp>
    </p:spTree>
    <p:extLst>
      <p:ext uri="{BB962C8B-B14F-4D97-AF65-F5344CB8AC3E}">
        <p14:creationId xmlns:p14="http://schemas.microsoft.com/office/powerpoint/2010/main" val="41853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animBg="1"/>
      <p:bldP spid="92" grpId="0" animBg="1"/>
      <p:bldP spid="93" grpId="0" animBg="1"/>
      <p:bldP spid="9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14885" y="1659467"/>
            <a:ext cx="11253782" cy="5019147"/>
          </a:xfrm>
        </p:spPr>
        <p:txBody>
          <a:bodyPr/>
          <a:lstStyle/>
          <a:p>
            <a:pPr marL="0" indent="0">
              <a:buNone/>
            </a:pPr>
            <a:r>
              <a:rPr lang="en-US" dirty="0">
                <a:solidFill>
                  <a:srgbClr val="0000FF"/>
                </a:solidFill>
              </a:rPr>
              <a:t>A </a:t>
            </a:r>
            <a:r>
              <a:rPr lang="en-US" dirty="0">
                <a:solidFill>
                  <a:srgbClr val="800000"/>
                </a:solidFill>
              </a:rPr>
              <a:t>bootstrap sample </a:t>
            </a:r>
            <a:r>
              <a:rPr lang="en-US" dirty="0">
                <a:solidFill>
                  <a:srgbClr val="0000FF"/>
                </a:solidFill>
              </a:rPr>
              <a:t>of size n: Draw n points </a:t>
            </a:r>
            <a:r>
              <a:rPr lang="en-US" i="1" dirty="0">
                <a:solidFill>
                  <a:srgbClr val="0000FF"/>
                </a:solidFill>
              </a:rPr>
              <a:t>with replacement</a:t>
            </a:r>
            <a:r>
              <a:rPr lang="en-US" dirty="0">
                <a:solidFill>
                  <a:srgbClr val="0000FF"/>
                </a:solidFill>
              </a:rPr>
              <a:t> at random from the training data.</a:t>
            </a:r>
          </a:p>
          <a:p>
            <a:pPr marL="0" indent="0">
              <a:buNone/>
            </a:pPr>
            <a:endParaRPr lang="en-US" dirty="0">
              <a:solidFill>
                <a:srgbClr val="0000FF"/>
              </a:solidFill>
            </a:endParaRPr>
          </a:p>
          <a:p>
            <a:pPr marL="0" indent="0">
              <a:buNone/>
            </a:pPr>
            <a:r>
              <a:rPr lang="en-US" dirty="0">
                <a:solidFill>
                  <a:srgbClr val="0000FF"/>
                </a:solidFill>
              </a:rPr>
              <a:t>(So you have some repeated points, and that’s ok.)</a:t>
            </a:r>
          </a:p>
        </p:txBody>
      </p:sp>
    </p:spTree>
    <p:extLst>
      <p:ext uri="{BB962C8B-B14F-4D97-AF65-F5344CB8AC3E}">
        <p14:creationId xmlns:p14="http://schemas.microsoft.com/office/powerpoint/2010/main" val="3393480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14885" y="931333"/>
            <a:ext cx="11253782" cy="5747281"/>
          </a:xfrm>
        </p:spPr>
        <p:txBody>
          <a:bodyPr/>
          <a:lstStyle/>
          <a:p>
            <a:pPr marL="0" indent="0">
              <a:buNone/>
            </a:pPr>
            <a:r>
              <a:rPr lang="en-US" dirty="0"/>
              <a:t>For t=1 to T:</a:t>
            </a:r>
          </a:p>
          <a:p>
            <a:r>
              <a:rPr lang="en-US" dirty="0">
                <a:solidFill>
                  <a:srgbClr val="0000FF"/>
                </a:solidFill>
              </a:rPr>
              <a:t>Draw a bootstrap sample of size n from the training data.</a:t>
            </a:r>
          </a:p>
          <a:p>
            <a:r>
              <a:rPr lang="en-US" dirty="0">
                <a:solidFill>
                  <a:srgbClr val="800000"/>
                </a:solidFill>
              </a:rPr>
              <a:t>Grow a tree (</a:t>
            </a:r>
            <a:r>
              <a:rPr lang="en-US" dirty="0" err="1">
                <a:solidFill>
                  <a:srgbClr val="800000"/>
                </a:solidFill>
              </a:rPr>
              <a:t>tree</a:t>
            </a:r>
            <a:r>
              <a:rPr lang="en-US" baseline="-25000" dirty="0" err="1">
                <a:solidFill>
                  <a:srgbClr val="800000"/>
                </a:solidFill>
              </a:rPr>
              <a:t>t</a:t>
            </a:r>
            <a:r>
              <a:rPr lang="en-US" dirty="0">
                <a:solidFill>
                  <a:srgbClr val="800000"/>
                </a:solidFill>
              </a:rPr>
              <a:t>) using this splitting and stopping procedure:</a:t>
            </a:r>
          </a:p>
          <a:p>
            <a:pPr lvl="1"/>
            <a:r>
              <a:rPr lang="en-US" dirty="0">
                <a:solidFill>
                  <a:srgbClr val="800000"/>
                </a:solidFill>
              </a:rPr>
              <a:t>Choose m features at random (out of p) </a:t>
            </a:r>
          </a:p>
          <a:p>
            <a:pPr lvl="1"/>
            <a:r>
              <a:rPr lang="en-US" dirty="0">
                <a:solidFill>
                  <a:srgbClr val="800000"/>
                </a:solidFill>
              </a:rPr>
              <a:t>Evaluate the splitting criteria on all of them</a:t>
            </a:r>
          </a:p>
          <a:p>
            <a:pPr lvl="1"/>
            <a:r>
              <a:rPr lang="en-US" dirty="0">
                <a:solidFill>
                  <a:srgbClr val="800000"/>
                </a:solidFill>
              </a:rPr>
              <a:t>Split on the best feature</a:t>
            </a:r>
          </a:p>
          <a:p>
            <a:pPr lvl="1"/>
            <a:r>
              <a:rPr lang="en-US" dirty="0">
                <a:solidFill>
                  <a:srgbClr val="800000"/>
                </a:solidFill>
              </a:rPr>
              <a:t>If the node has less than </a:t>
            </a:r>
            <a:r>
              <a:rPr lang="en-US" dirty="0" err="1">
                <a:solidFill>
                  <a:srgbClr val="800000"/>
                </a:solidFill>
              </a:rPr>
              <a:t>n</a:t>
            </a:r>
            <a:r>
              <a:rPr lang="en-US" baseline="-25000" dirty="0" err="1">
                <a:solidFill>
                  <a:srgbClr val="800000"/>
                </a:solidFill>
              </a:rPr>
              <a:t>min</a:t>
            </a:r>
            <a:r>
              <a:rPr lang="en-US" dirty="0">
                <a:solidFill>
                  <a:srgbClr val="800000"/>
                </a:solidFill>
              </a:rPr>
              <a:t> then stop splitting.</a:t>
            </a:r>
          </a:p>
          <a:p>
            <a:pPr marL="57131" indent="0">
              <a:buNone/>
            </a:pPr>
            <a:r>
              <a:rPr lang="en-US" dirty="0">
                <a:solidFill>
                  <a:srgbClr val="007233"/>
                </a:solidFill>
              </a:rPr>
              <a:t>Output all the trees.</a:t>
            </a:r>
          </a:p>
          <a:p>
            <a:pPr marL="57131" indent="0">
              <a:buNone/>
            </a:pPr>
            <a:r>
              <a:rPr lang="en-US" dirty="0">
                <a:solidFill>
                  <a:schemeClr val="accent5">
                    <a:lumMod val="75000"/>
                  </a:schemeClr>
                </a:solidFill>
              </a:rPr>
              <a:t>To predict on a new observation x, use the majority vote of the trees on x.</a:t>
            </a:r>
          </a:p>
        </p:txBody>
      </p:sp>
    </p:spTree>
    <p:extLst>
      <p:ext uri="{BB962C8B-B14F-4D97-AF65-F5344CB8AC3E}">
        <p14:creationId xmlns:p14="http://schemas.microsoft.com/office/powerpoint/2010/main" val="24830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31818" y="1490134"/>
            <a:ext cx="11253782" cy="5120747"/>
          </a:xfrm>
        </p:spPr>
        <p:txBody>
          <a:bodyPr/>
          <a:lstStyle/>
          <a:p>
            <a:pPr marL="0" indent="0">
              <a:buNone/>
            </a:pPr>
            <a:r>
              <a:rPr lang="en-US" dirty="0">
                <a:solidFill>
                  <a:schemeClr val="accent5">
                    <a:lumMod val="75000"/>
                  </a:schemeClr>
                </a:solidFill>
              </a:rPr>
              <a:t>Comparison with decision trees:</a:t>
            </a:r>
          </a:p>
          <a:p>
            <a:r>
              <a:rPr lang="en-US" dirty="0">
                <a:solidFill>
                  <a:schemeClr val="accent5">
                    <a:lumMod val="75000"/>
                  </a:schemeClr>
                </a:solidFill>
              </a:rPr>
              <a:t>Bootstrap resamples</a:t>
            </a:r>
          </a:p>
          <a:p>
            <a:r>
              <a:rPr lang="en-US" dirty="0">
                <a:solidFill>
                  <a:schemeClr val="accent5">
                    <a:lumMod val="75000"/>
                  </a:schemeClr>
                </a:solidFill>
              </a:rPr>
              <a:t>Splitting considers only m possible (randomly chosen) features</a:t>
            </a:r>
          </a:p>
          <a:p>
            <a:r>
              <a:rPr lang="en-US" dirty="0">
                <a:solidFill>
                  <a:schemeClr val="accent5">
                    <a:lumMod val="75000"/>
                  </a:schemeClr>
                </a:solidFill>
              </a:rPr>
              <a:t>No pruning</a:t>
            </a:r>
          </a:p>
          <a:p>
            <a:r>
              <a:rPr lang="en-US" dirty="0">
                <a:solidFill>
                  <a:schemeClr val="accent5">
                    <a:lumMod val="75000"/>
                  </a:schemeClr>
                </a:solidFill>
              </a:rPr>
              <a:t>Majority vote of several trees is used to make predictions</a:t>
            </a:r>
          </a:p>
        </p:txBody>
      </p:sp>
      <p:sp>
        <p:nvSpPr>
          <p:cNvPr id="4" name="TextBox 3"/>
          <p:cNvSpPr txBox="1"/>
          <p:nvPr/>
        </p:nvSpPr>
        <p:spPr>
          <a:xfrm>
            <a:off x="812800" y="5164666"/>
            <a:ext cx="1164501" cy="584776"/>
          </a:xfrm>
          <a:prstGeom prst="rect">
            <a:avLst/>
          </a:prstGeom>
          <a:noFill/>
        </p:spPr>
        <p:txBody>
          <a:bodyPr wrap="none" rtlCol="0">
            <a:spAutoFit/>
          </a:bodyPr>
          <a:lstStyle/>
          <a:p>
            <a:r>
              <a:rPr lang="en-US" sz="3200" dirty="0">
                <a:solidFill>
                  <a:srgbClr val="800000"/>
                </a:solidFill>
              </a:rPr>
              <a:t>Why?</a:t>
            </a:r>
          </a:p>
        </p:txBody>
      </p:sp>
      <p:grpSp>
        <p:nvGrpSpPr>
          <p:cNvPr id="16" name="Group 15"/>
          <p:cNvGrpSpPr/>
          <p:nvPr/>
        </p:nvGrpSpPr>
        <p:grpSpPr>
          <a:xfrm>
            <a:off x="4572001" y="660400"/>
            <a:ext cx="6891866" cy="2184400"/>
            <a:chOff x="4572001" y="660400"/>
            <a:chExt cx="6891866" cy="2184400"/>
          </a:xfrm>
        </p:grpSpPr>
        <p:sp>
          <p:nvSpPr>
            <p:cNvPr id="5" name="TextBox 4"/>
            <p:cNvSpPr txBox="1"/>
            <p:nvPr/>
          </p:nvSpPr>
          <p:spPr>
            <a:xfrm>
              <a:off x="6824132" y="660400"/>
              <a:ext cx="4639735"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solidFill>
                    <a:schemeClr val="tx1"/>
                  </a:solidFill>
                </a:rPr>
                <a:t>Make trees diverse, which reduces variance</a:t>
              </a:r>
            </a:p>
          </p:txBody>
        </p:sp>
        <p:cxnSp>
          <p:nvCxnSpPr>
            <p:cNvPr id="7" name="Straight Arrow Connector 6"/>
            <p:cNvCxnSpPr/>
            <p:nvPr/>
          </p:nvCxnSpPr>
          <p:spPr>
            <a:xfrm flipH="1">
              <a:off x="4572001" y="1761067"/>
              <a:ext cx="2556932"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486401" y="1811867"/>
              <a:ext cx="1710266" cy="1032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297677" y="3572933"/>
            <a:ext cx="8775790" cy="584776"/>
            <a:chOff x="3297677" y="3572933"/>
            <a:chExt cx="8775790" cy="584776"/>
          </a:xfrm>
        </p:grpSpPr>
        <p:sp>
          <p:nvSpPr>
            <p:cNvPr id="12" name="TextBox 11"/>
            <p:cNvSpPr txBox="1"/>
            <p:nvPr/>
          </p:nvSpPr>
          <p:spPr>
            <a:xfrm>
              <a:off x="5080001" y="3572933"/>
              <a:ext cx="6993466" cy="58477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solidFill>
                    <a:schemeClr val="tx1"/>
                  </a:solidFill>
                </a:rPr>
                <a:t>Make trees fit more tightly, reduces bias</a:t>
              </a:r>
            </a:p>
          </p:txBody>
        </p:sp>
        <p:cxnSp>
          <p:nvCxnSpPr>
            <p:cNvPr id="13" name="Straight Arrow Connector 12"/>
            <p:cNvCxnSpPr>
              <a:stCxn id="12" idx="1"/>
            </p:cNvCxnSpPr>
            <p:nvPr/>
          </p:nvCxnSpPr>
          <p:spPr>
            <a:xfrm flipH="1" flipV="1">
              <a:off x="3297677" y="3852153"/>
              <a:ext cx="1782324" cy="131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8451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spTree>
    <p:extLst>
      <p:ext uri="{BB962C8B-B14F-4D97-AF65-F5344CB8AC3E}">
        <p14:creationId xmlns:p14="http://schemas.microsoft.com/office/powerpoint/2010/main" val="228535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a:t>
            </a:r>
          </a:p>
        </p:txBody>
      </p:sp>
      <p:sp>
        <p:nvSpPr>
          <p:cNvPr id="3" name="Content Placeholder 2"/>
          <p:cNvSpPr>
            <a:spLocks noGrp="1"/>
          </p:cNvSpPr>
          <p:nvPr>
            <p:ph sz="quarter" idx="10"/>
          </p:nvPr>
        </p:nvSpPr>
        <p:spPr>
          <a:xfrm>
            <a:off x="379413" y="1066493"/>
            <a:ext cx="11525250" cy="5290388"/>
          </a:xfrm>
        </p:spPr>
        <p:txBody>
          <a:bodyPr/>
          <a:lstStyle/>
          <a:p>
            <a:r>
              <a:rPr lang="en-US" dirty="0"/>
              <a:t>“Information” from observing the occurrence of an event </a:t>
            </a:r>
          </a:p>
          <a:p>
            <a:pPr marL="457046" lvl="1" indent="0">
              <a:buNone/>
            </a:pPr>
            <a:r>
              <a:rPr lang="en-US" dirty="0"/>
              <a:t>        = the number of bits needed to encode the probability of the event.</a:t>
            </a:r>
          </a:p>
          <a:p>
            <a:r>
              <a:rPr lang="en-US" dirty="0"/>
              <a:t>If an event has probability p, we need </a:t>
            </a:r>
            <a:r>
              <a:rPr lang="en-US" dirty="0">
                <a:solidFill>
                  <a:srgbClr val="800000"/>
                </a:solidFill>
              </a:rPr>
              <a:t>–log</a:t>
            </a:r>
            <a:r>
              <a:rPr lang="en-US" baseline="-25000" dirty="0">
                <a:solidFill>
                  <a:srgbClr val="800000"/>
                </a:solidFill>
              </a:rPr>
              <a:t>2</a:t>
            </a:r>
            <a:r>
              <a:rPr lang="en-US" dirty="0">
                <a:solidFill>
                  <a:srgbClr val="800000"/>
                </a:solidFill>
              </a:rPr>
              <a:t>(p) </a:t>
            </a:r>
            <a:r>
              <a:rPr lang="en-US" dirty="0"/>
              <a:t>bits.</a:t>
            </a:r>
          </a:p>
          <a:p>
            <a:pPr marL="457046" lvl="1" indent="0">
              <a:buNone/>
            </a:pPr>
            <a:endParaRPr lang="en-US" dirty="0"/>
          </a:p>
          <a:p>
            <a:pPr lvl="1"/>
            <a:r>
              <a:rPr lang="en-US" dirty="0"/>
              <a:t>A coin flip from a fair coin encodes 1 bit of information.</a:t>
            </a:r>
          </a:p>
          <a:p>
            <a:pPr marL="457046" lvl="1" indent="0">
              <a:buNone/>
            </a:pPr>
            <a:r>
              <a:rPr lang="en-US" dirty="0"/>
              <a:t>                   p=1/2, and then –log</a:t>
            </a:r>
            <a:r>
              <a:rPr lang="en-US" baseline="-25000" dirty="0"/>
              <a:t>2</a:t>
            </a:r>
            <a:r>
              <a:rPr lang="en-US" dirty="0"/>
              <a:t>(1/2) = 1 bit</a:t>
            </a:r>
          </a:p>
          <a:p>
            <a:pPr lvl="1"/>
            <a:endParaRPr lang="en-US" dirty="0"/>
          </a:p>
          <a:p>
            <a:pPr lvl="1"/>
            <a:r>
              <a:rPr lang="en-US" dirty="0"/>
              <a:t>For an event with probability 1, we don’t need any bits.</a:t>
            </a:r>
          </a:p>
          <a:p>
            <a:pPr marL="457046" lvl="1" indent="0">
              <a:buNone/>
            </a:pPr>
            <a:r>
              <a:rPr lang="en-US" dirty="0"/>
              <a:t>                     p=1, and then –log</a:t>
            </a:r>
            <a:r>
              <a:rPr lang="en-US" baseline="-25000" dirty="0"/>
              <a:t>2</a:t>
            </a:r>
            <a:r>
              <a:rPr lang="en-US" dirty="0"/>
              <a:t>(1) = 0 bits  </a:t>
            </a:r>
          </a:p>
        </p:txBody>
      </p:sp>
    </p:spTree>
    <p:extLst>
      <p:ext uri="{BB962C8B-B14F-4D97-AF65-F5344CB8AC3E}">
        <p14:creationId xmlns:p14="http://schemas.microsoft.com/office/powerpoint/2010/main" val="8690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graphicFrame>
        <p:nvGraphicFramePr>
          <p:cNvPr id="4" name="Object 3"/>
          <p:cNvGraphicFramePr>
            <a:graphicFrameLocks noChangeAspect="1"/>
          </p:cNvGraphicFramePr>
          <p:nvPr>
            <p:extLst/>
          </p:nvPr>
        </p:nvGraphicFramePr>
        <p:xfrm>
          <a:off x="8298393" y="4368759"/>
          <a:ext cx="3282950" cy="2259234"/>
        </p:xfrm>
        <a:graphic>
          <a:graphicData uri="http://schemas.openxmlformats.org/presentationml/2006/ole">
            <mc:AlternateContent xmlns:mc="http://schemas.openxmlformats.org/markup-compatibility/2006">
              <mc:Choice xmlns:v="urn:schemas-microsoft-com:vml" Requires="v">
                <p:oleObj spid="_x0000_s464899"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98393" y="4368759"/>
                        <a:ext cx="3282950" cy="2259234"/>
                      </a:xfrm>
                      <a:prstGeom prst="rect">
                        <a:avLst/>
                      </a:prstGeom>
                    </p:spPr>
                  </p:pic>
                </p:oleObj>
              </mc:Fallback>
            </mc:AlternateContent>
          </a:graphicData>
        </a:graphic>
      </p:graphicFrame>
      <p:grpSp>
        <p:nvGrpSpPr>
          <p:cNvPr id="14" name="Group 13"/>
          <p:cNvGrpSpPr/>
          <p:nvPr/>
        </p:nvGrpSpPr>
        <p:grpSpPr>
          <a:xfrm>
            <a:off x="9539412" y="2946400"/>
            <a:ext cx="2500187" cy="3685260"/>
            <a:chOff x="9539412" y="2946400"/>
            <a:chExt cx="2500187" cy="3685260"/>
          </a:xfrm>
        </p:grpSpPr>
        <p:cxnSp>
          <p:nvCxnSpPr>
            <p:cNvPr id="6" name="Straight Arrow Connector 5"/>
            <p:cNvCxnSpPr/>
            <p:nvPr/>
          </p:nvCxnSpPr>
          <p:spPr>
            <a:xfrm flipH="1">
              <a:off x="9939868" y="3539067"/>
              <a:ext cx="304799"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63200" y="2946400"/>
              <a:ext cx="1676399"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Reorder me!</a:t>
              </a:r>
            </a:p>
          </p:txBody>
        </p:sp>
        <p:sp>
          <p:nvSpPr>
            <p:cNvPr id="13" name="Oval 12"/>
            <p:cNvSpPr/>
            <p:nvPr/>
          </p:nvSpPr>
          <p:spPr>
            <a:xfrm>
              <a:off x="9539412" y="4379527"/>
              <a:ext cx="762000" cy="225213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p:cNvSpPr txBox="1"/>
          <p:nvPr/>
        </p:nvSpPr>
        <p:spPr>
          <a:xfrm>
            <a:off x="5723468" y="5063066"/>
            <a:ext cx="1253066" cy="58477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OOB</a:t>
            </a:r>
          </a:p>
        </p:txBody>
      </p:sp>
      <p:cxnSp>
        <p:nvCxnSpPr>
          <p:cNvPr id="16" name="Straight Arrow Connector 15"/>
          <p:cNvCxnSpPr/>
          <p:nvPr/>
        </p:nvCxnSpPr>
        <p:spPr>
          <a:xfrm>
            <a:off x="6993474" y="5350932"/>
            <a:ext cx="5249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123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graphicFrame>
        <p:nvGraphicFramePr>
          <p:cNvPr id="4" name="Object 3"/>
          <p:cNvGraphicFramePr>
            <a:graphicFrameLocks noChangeAspect="1"/>
          </p:cNvGraphicFramePr>
          <p:nvPr>
            <p:extLst/>
          </p:nvPr>
        </p:nvGraphicFramePr>
        <p:xfrm>
          <a:off x="8265583" y="4306149"/>
          <a:ext cx="3282950" cy="2259234"/>
        </p:xfrm>
        <a:graphic>
          <a:graphicData uri="http://schemas.openxmlformats.org/presentationml/2006/ole">
            <mc:AlternateContent xmlns:mc="http://schemas.openxmlformats.org/markup-compatibility/2006">
              <mc:Choice xmlns:v="urn:schemas-microsoft-com:vml" Requires="v">
                <p:oleObj spid="_x0000_s465923"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65583" y="4306149"/>
                        <a:ext cx="3282950" cy="2259234"/>
                      </a:xfrm>
                      <a:prstGeom prst="rect">
                        <a:avLst/>
                      </a:prstGeom>
                    </p:spPr>
                  </p:pic>
                </p:oleObj>
              </mc:Fallback>
            </mc:AlternateContent>
          </a:graphicData>
        </a:graphic>
      </p:graphicFrame>
      <p:cxnSp>
        <p:nvCxnSpPr>
          <p:cNvPr id="6" name="Straight Arrow Connector 5"/>
          <p:cNvCxnSpPr/>
          <p:nvPr/>
        </p:nvCxnSpPr>
        <p:spPr>
          <a:xfrm flipH="1">
            <a:off x="9939868" y="3539067"/>
            <a:ext cx="304799"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63200" y="2946400"/>
            <a:ext cx="1676399"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Reorder me!</a:t>
            </a:r>
          </a:p>
        </p:txBody>
      </p:sp>
      <p:sp>
        <p:nvSpPr>
          <p:cNvPr id="13" name="Oval 12"/>
          <p:cNvSpPr/>
          <p:nvPr/>
        </p:nvSpPr>
        <p:spPr>
          <a:xfrm>
            <a:off x="9499602" y="4350072"/>
            <a:ext cx="762000" cy="225213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64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Call this </a:t>
            </a:r>
            <a:r>
              <a:rPr lang="en-US" dirty="0" err="1"/>
              <a:t>OOB</a:t>
            </a:r>
            <a:r>
              <a:rPr lang="en-US" baseline="-25000" dirty="0" err="1"/>
              <a:t>t,permuted</a:t>
            </a:r>
            <a:r>
              <a:rPr lang="en-US" dirty="0"/>
              <a:t>. </a:t>
            </a:r>
          </a:p>
          <a:p>
            <a:endParaRPr lang="en-US" dirty="0"/>
          </a:p>
        </p:txBody>
      </p:sp>
      <p:graphicFrame>
        <p:nvGraphicFramePr>
          <p:cNvPr id="4" name="Object 3"/>
          <p:cNvGraphicFramePr>
            <a:graphicFrameLocks noChangeAspect="1"/>
          </p:cNvGraphicFramePr>
          <p:nvPr>
            <p:extLst/>
          </p:nvPr>
        </p:nvGraphicFramePr>
        <p:xfrm>
          <a:off x="8265583" y="4315877"/>
          <a:ext cx="3282950" cy="2259234"/>
        </p:xfrm>
        <a:graphic>
          <a:graphicData uri="http://schemas.openxmlformats.org/presentationml/2006/ole">
            <mc:AlternateContent xmlns:mc="http://schemas.openxmlformats.org/markup-compatibility/2006">
              <mc:Choice xmlns:v="urn:schemas-microsoft-com:vml" Requires="v">
                <p:oleObj spid="_x0000_s466947"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65583" y="4315877"/>
                        <a:ext cx="3282950" cy="2259234"/>
                      </a:xfrm>
                      <a:prstGeom prst="rect">
                        <a:avLst/>
                      </a:prstGeom>
                    </p:spPr>
                  </p:pic>
                </p:oleObj>
              </mc:Fallback>
            </mc:AlternateContent>
          </a:graphicData>
        </a:graphic>
      </p:graphicFrame>
    </p:spTree>
    <p:extLst>
      <p:ext uri="{BB962C8B-B14F-4D97-AF65-F5344CB8AC3E}">
        <p14:creationId xmlns:p14="http://schemas.microsoft.com/office/powerpoint/2010/main" val="14061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514" y="950074"/>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Call this </a:t>
            </a:r>
            <a:r>
              <a:rPr lang="en-US" dirty="0" err="1"/>
              <a:t>OOB</a:t>
            </a:r>
            <a:r>
              <a:rPr lang="en-US" baseline="-25000" dirty="0" err="1"/>
              <a:t>t,permuted</a:t>
            </a:r>
            <a:r>
              <a:rPr lang="en-US" dirty="0"/>
              <a:t>. </a:t>
            </a:r>
          </a:p>
          <a:p>
            <a:r>
              <a:rPr lang="en-US" dirty="0"/>
              <a:t>Compute </a:t>
            </a:r>
            <a:r>
              <a:rPr lang="en-US" dirty="0" err="1"/>
              <a:t>error</a:t>
            </a:r>
            <a:r>
              <a:rPr lang="en-US" baseline="-25000" dirty="0" err="1"/>
              <a:t>t,permuted</a:t>
            </a:r>
            <a:r>
              <a:rPr lang="en-US" dirty="0"/>
              <a:t>, using model </a:t>
            </a:r>
            <a:r>
              <a:rPr lang="en-US" dirty="0" err="1"/>
              <a:t>tree</a:t>
            </a:r>
            <a:r>
              <a:rPr lang="en-US" baseline="-25000" dirty="0" err="1"/>
              <a:t>t</a:t>
            </a:r>
            <a:r>
              <a:rPr lang="en-US" dirty="0"/>
              <a:t> on data </a:t>
            </a:r>
            <a:r>
              <a:rPr lang="en-US" dirty="0" err="1"/>
              <a:t>OOB</a:t>
            </a:r>
            <a:r>
              <a:rPr lang="en-US" baseline="-25000" dirty="0" err="1"/>
              <a:t>t,permuted</a:t>
            </a:r>
            <a:r>
              <a:rPr lang="en-US" dirty="0"/>
              <a:t>. </a:t>
            </a:r>
          </a:p>
          <a:p>
            <a:r>
              <a:rPr lang="en-US" dirty="0"/>
              <a:t>The “raw importance” of variable j is then the average over trees of the difference: </a:t>
            </a:r>
          </a:p>
        </p:txBody>
      </p:sp>
      <p:graphicFrame>
        <p:nvGraphicFramePr>
          <p:cNvPr id="5" name="Object 4"/>
          <p:cNvGraphicFramePr>
            <a:graphicFrameLocks noChangeAspect="1"/>
          </p:cNvGraphicFramePr>
          <p:nvPr>
            <p:extLst/>
          </p:nvPr>
        </p:nvGraphicFramePr>
        <p:xfrm>
          <a:off x="4164013" y="5622925"/>
          <a:ext cx="4376737" cy="1235075"/>
        </p:xfrm>
        <a:graphic>
          <a:graphicData uri="http://schemas.openxmlformats.org/presentationml/2006/ole">
            <mc:AlternateContent xmlns:mc="http://schemas.openxmlformats.org/markup-compatibility/2006">
              <mc:Choice xmlns:v="urn:schemas-microsoft-com:vml" Requires="v">
                <p:oleObj spid="_x0000_s467971" name="Equation" r:id="rId4" imgW="1574800" imgH="444500" progId="Equation.DSMT4">
                  <p:embed/>
                </p:oleObj>
              </mc:Choice>
              <mc:Fallback>
                <p:oleObj name="Equation" r:id="rId4" imgW="1574800" imgH="444500" progId="Equation.DSMT4">
                  <p:embed/>
                  <p:pic>
                    <p:nvPicPr>
                      <p:cNvPr id="5" name="Object 4"/>
                      <p:cNvPicPr/>
                      <p:nvPr/>
                    </p:nvPicPr>
                    <p:blipFill>
                      <a:blip r:embed="rId5"/>
                      <a:stretch>
                        <a:fillRect/>
                      </a:stretch>
                    </p:blipFill>
                    <p:spPr>
                      <a:xfrm>
                        <a:off x="4164013" y="5622925"/>
                        <a:ext cx="4376737" cy="1235075"/>
                      </a:xfrm>
                      <a:prstGeom prst="rect">
                        <a:avLst/>
                      </a:prstGeom>
                    </p:spPr>
                  </p:pic>
                </p:oleObj>
              </mc:Fallback>
            </mc:AlternateContent>
          </a:graphicData>
        </a:graphic>
      </p:graphicFrame>
    </p:spTree>
    <p:extLst>
      <p:ext uri="{BB962C8B-B14F-4D97-AF65-F5344CB8AC3E}">
        <p14:creationId xmlns:p14="http://schemas.microsoft.com/office/powerpoint/2010/main" val="27563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 for Regression</a:t>
            </a:r>
          </a:p>
        </p:txBody>
      </p:sp>
      <p:sp>
        <p:nvSpPr>
          <p:cNvPr id="3" name="Content Placeholder 2"/>
          <p:cNvSpPr>
            <a:spLocks noGrp="1"/>
          </p:cNvSpPr>
          <p:nvPr>
            <p:ph sz="quarter" idx="10"/>
          </p:nvPr>
        </p:nvSpPr>
        <p:spPr>
          <a:xfrm>
            <a:off x="514885" y="931333"/>
            <a:ext cx="11253782" cy="5747281"/>
          </a:xfrm>
        </p:spPr>
        <p:txBody>
          <a:bodyPr/>
          <a:lstStyle/>
          <a:p>
            <a:pPr marL="0" indent="0">
              <a:buNone/>
            </a:pPr>
            <a:r>
              <a:rPr lang="en-US" dirty="0"/>
              <a:t>For t=1 to T:</a:t>
            </a:r>
          </a:p>
          <a:p>
            <a:r>
              <a:rPr lang="en-US" dirty="0">
                <a:solidFill>
                  <a:srgbClr val="0000FF"/>
                </a:solidFill>
              </a:rPr>
              <a:t>Draw a bootstrap sample of size n from the training data.</a:t>
            </a:r>
          </a:p>
          <a:p>
            <a:r>
              <a:rPr lang="en-US" dirty="0">
                <a:solidFill>
                  <a:srgbClr val="800000"/>
                </a:solidFill>
              </a:rPr>
              <a:t>Grow a tree (</a:t>
            </a:r>
            <a:r>
              <a:rPr lang="en-US" dirty="0" err="1">
                <a:solidFill>
                  <a:srgbClr val="800000"/>
                </a:solidFill>
              </a:rPr>
              <a:t>tree</a:t>
            </a:r>
            <a:r>
              <a:rPr lang="en-US" baseline="-25000" dirty="0" err="1">
                <a:solidFill>
                  <a:srgbClr val="800000"/>
                </a:solidFill>
              </a:rPr>
              <a:t>t</a:t>
            </a:r>
            <a:r>
              <a:rPr lang="en-US" dirty="0">
                <a:solidFill>
                  <a:srgbClr val="800000"/>
                </a:solidFill>
              </a:rPr>
              <a:t>) using this splitting and stopping procedure:</a:t>
            </a:r>
          </a:p>
          <a:p>
            <a:pPr lvl="1"/>
            <a:r>
              <a:rPr lang="en-US" dirty="0">
                <a:solidFill>
                  <a:srgbClr val="800000"/>
                </a:solidFill>
              </a:rPr>
              <a:t>Choose m features at random (out of p) </a:t>
            </a:r>
          </a:p>
          <a:p>
            <a:pPr lvl="1"/>
            <a:r>
              <a:rPr lang="en-US" dirty="0">
                <a:solidFill>
                  <a:srgbClr val="800000"/>
                </a:solidFill>
              </a:rPr>
              <a:t>Evaluate the splitting criteria on all of them</a:t>
            </a:r>
          </a:p>
          <a:p>
            <a:pPr lvl="1"/>
            <a:r>
              <a:rPr lang="en-US" dirty="0">
                <a:solidFill>
                  <a:srgbClr val="800000"/>
                </a:solidFill>
              </a:rPr>
              <a:t>Split on the best feature</a:t>
            </a:r>
          </a:p>
          <a:p>
            <a:pPr lvl="1"/>
            <a:r>
              <a:rPr lang="en-US" dirty="0">
                <a:solidFill>
                  <a:srgbClr val="800000"/>
                </a:solidFill>
              </a:rPr>
              <a:t>If the node has less than </a:t>
            </a:r>
            <a:r>
              <a:rPr lang="en-US" dirty="0" err="1">
                <a:solidFill>
                  <a:srgbClr val="800000"/>
                </a:solidFill>
              </a:rPr>
              <a:t>n</a:t>
            </a:r>
            <a:r>
              <a:rPr lang="en-US" baseline="-25000" dirty="0" err="1">
                <a:solidFill>
                  <a:srgbClr val="800000"/>
                </a:solidFill>
              </a:rPr>
              <a:t>min</a:t>
            </a:r>
            <a:r>
              <a:rPr lang="en-US" dirty="0">
                <a:solidFill>
                  <a:srgbClr val="800000"/>
                </a:solidFill>
              </a:rPr>
              <a:t> then stop splitting.</a:t>
            </a:r>
          </a:p>
          <a:p>
            <a:pPr marL="57131" indent="0">
              <a:buNone/>
            </a:pPr>
            <a:r>
              <a:rPr lang="en-US" dirty="0">
                <a:solidFill>
                  <a:srgbClr val="007233"/>
                </a:solidFill>
              </a:rPr>
              <a:t>Output all the trees.</a:t>
            </a:r>
          </a:p>
          <a:p>
            <a:pPr marL="57131" indent="0">
              <a:buNone/>
            </a:pPr>
            <a:r>
              <a:rPr lang="en-US" dirty="0">
                <a:solidFill>
                  <a:schemeClr val="accent5">
                    <a:lumMod val="75000"/>
                  </a:schemeClr>
                </a:solidFill>
              </a:rPr>
              <a:t>To predict on a new observation x, use the average vote of the trees on x.</a:t>
            </a:r>
          </a:p>
        </p:txBody>
      </p:sp>
      <p:sp>
        <p:nvSpPr>
          <p:cNvPr id="4" name="Oval 3"/>
          <p:cNvSpPr/>
          <p:nvPr/>
        </p:nvSpPr>
        <p:spPr>
          <a:xfrm>
            <a:off x="7268003" y="5384800"/>
            <a:ext cx="4267200" cy="110066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4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379413" y="999068"/>
            <a:ext cx="11525250" cy="5350932"/>
          </a:xfrm>
        </p:spPr>
        <p:txBody>
          <a:bodyPr/>
          <a:lstStyle/>
          <a:p>
            <a:pPr marL="0" indent="0">
              <a:buNone/>
            </a:pPr>
            <a:r>
              <a:rPr lang="en-US" dirty="0">
                <a:solidFill>
                  <a:srgbClr val="007233"/>
                </a:solidFill>
              </a:rPr>
              <a:t>Advantages</a:t>
            </a:r>
          </a:p>
          <a:p>
            <a:r>
              <a:rPr lang="en-US" dirty="0"/>
              <a:t>Complex and powerful prediction tool, highly nonlinear</a:t>
            </a:r>
          </a:p>
          <a:p>
            <a:pPr marL="0" indent="0">
              <a:buNone/>
            </a:pPr>
            <a:endParaRPr lang="en-US" dirty="0"/>
          </a:p>
          <a:p>
            <a:pPr marL="0" indent="0">
              <a:buNone/>
            </a:pPr>
            <a:r>
              <a:rPr lang="en-US" dirty="0">
                <a:solidFill>
                  <a:srgbClr val="007233"/>
                </a:solidFill>
              </a:rPr>
              <a:t>Disadvantages</a:t>
            </a:r>
            <a:endParaRPr lang="en-US" dirty="0"/>
          </a:p>
          <a:p>
            <a:r>
              <a:rPr lang="en-US" dirty="0"/>
              <a:t>Black-box</a:t>
            </a:r>
          </a:p>
          <a:p>
            <a:r>
              <a:rPr lang="en-US" dirty="0"/>
              <a:t>Tends to </a:t>
            </a:r>
            <a:r>
              <a:rPr lang="en-US" dirty="0" err="1"/>
              <a:t>overfit</a:t>
            </a:r>
            <a:r>
              <a:rPr lang="en-US" dirty="0"/>
              <a:t> unless tuned carefully (not always intuitive with the R package)</a:t>
            </a:r>
          </a:p>
          <a:p>
            <a:r>
              <a:rPr lang="en-US" dirty="0"/>
              <a:t>Slow</a:t>
            </a:r>
          </a:p>
          <a:p>
            <a:endParaRPr lang="en-US" dirty="0"/>
          </a:p>
          <a:p>
            <a:pPr lvl="1"/>
            <a:endParaRPr lang="en-US" dirty="0"/>
          </a:p>
        </p:txBody>
      </p:sp>
    </p:spTree>
    <p:extLst>
      <p:ext uri="{BB962C8B-B14F-4D97-AF65-F5344CB8AC3E}">
        <p14:creationId xmlns:p14="http://schemas.microsoft.com/office/powerpoint/2010/main" val="90147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36b0322-90fb-440c-9cbc-22749e7231e9"/>
    <ds:schemaRef ds:uri="http://www.w3.org/XML/1998/namespac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7040</TotalTime>
  <Words>6470</Words>
  <Application>Microsoft Office PowerPoint</Application>
  <PresentationFormat>Widescreen</PresentationFormat>
  <Paragraphs>837</Paragraphs>
  <Slides>96</Slides>
  <Notes>79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Calibri</vt:lpstr>
      <vt:lpstr>Segoe UI</vt:lpstr>
      <vt:lpstr>Segoe UI Light</vt:lpstr>
      <vt:lpstr>Times</vt:lpstr>
      <vt:lpstr>Times New Roman</vt:lpstr>
      <vt:lpstr>1_Office Theme</vt:lpstr>
      <vt:lpstr>Equation</vt:lpstr>
      <vt:lpstr>PowerPoint Presentation</vt:lpstr>
      <vt:lpstr>Decision Trees</vt:lpstr>
      <vt:lpstr>Decision Trees</vt:lpstr>
      <vt:lpstr>Decision Trees</vt:lpstr>
      <vt:lpstr>Decision Trees</vt:lpstr>
      <vt:lpstr>Standard Way to Build a Decision Tree</vt:lpstr>
      <vt:lpstr>PowerPoint Presentation</vt:lpstr>
      <vt:lpstr>PowerPoint Presentation</vt:lpstr>
      <vt:lpstr>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Standard Way to Build a Decision Tree</vt:lpstr>
      <vt:lpstr>Pruning Criteria for Decision Trees: Minimal Cost Complexity</vt:lpstr>
      <vt:lpstr>Pruning Criteria for Decision Trees: Minimal Cost Complexity</vt:lpstr>
      <vt:lpstr>More on Decision Trees</vt:lpstr>
      <vt:lpstr>PowerPoint Presentation</vt:lpstr>
      <vt:lpstr>PowerPoint Presentation</vt:lpstr>
      <vt:lpstr>Boosting Motivation</vt:lpstr>
      <vt:lpstr>Boosting Motivation</vt:lpstr>
      <vt:lpstr>Boosting Motivation</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AdaBoost Pseudocode</vt:lpstr>
      <vt:lpstr>Boosting Example</vt:lpstr>
      <vt:lpstr>Boosting Example</vt:lpstr>
      <vt:lpstr>Boosting Example</vt:lpstr>
      <vt:lpstr>Boosting Example</vt:lpstr>
      <vt:lpstr>Boosting Example</vt:lpstr>
      <vt:lpstr>Boosting Example</vt:lpstr>
      <vt:lpstr>Boosting Example</vt:lpstr>
      <vt:lpstr>Boosting Example</vt:lpstr>
      <vt:lpstr>Boosting Example</vt:lpstr>
      <vt:lpstr>AdaBoost’s Coefficients Update</vt:lpstr>
      <vt:lpstr>Coordinate Descent</vt:lpstr>
      <vt:lpstr>Coordinate Descent</vt:lpstr>
      <vt:lpstr>Coordinate Descent</vt:lpstr>
      <vt:lpstr>Coordinate Descent</vt:lpstr>
      <vt:lpstr>AdaBoost Pseudocode</vt:lpstr>
      <vt:lpstr>PowerPoint Presentation</vt:lpstr>
      <vt:lpstr>PowerPoint Presentation</vt:lpstr>
      <vt:lpstr>PowerPoint Presentation</vt:lpstr>
      <vt:lpstr>Coordinate Descent</vt:lpstr>
      <vt:lpstr>PowerPoint Presentation</vt:lpstr>
      <vt:lpstr>PowerPoint Presentation</vt:lpstr>
      <vt:lpstr>Coordinate Descent</vt:lpstr>
      <vt:lpstr>PowerPoint Presentation</vt:lpstr>
      <vt:lpstr>PowerPoint Presentation</vt:lpstr>
      <vt:lpstr>Coordinate Descent</vt:lpstr>
      <vt:lpstr>PowerPoint Presentation</vt:lpstr>
      <vt:lpstr>PowerPoint Presentation</vt:lpstr>
      <vt:lpstr>AdaBoost Pseudocode</vt:lpstr>
      <vt:lpstr>PowerPoint Presentation</vt:lpstr>
      <vt:lpstr>What’s the difference between Boosted Decision Trees and Decision Forests?</vt:lpstr>
      <vt:lpstr>PowerPoint Presentation</vt:lpstr>
      <vt:lpstr>PowerPoint Presentation</vt:lpstr>
      <vt:lpstr>PowerPoint Presentation</vt:lpstr>
      <vt:lpstr>Summary of Boosting</vt:lpstr>
      <vt:lpstr>PowerPoint Presentation</vt:lpstr>
      <vt:lpstr>Decision Forests</vt:lpstr>
      <vt:lpstr>Decision Forests</vt:lpstr>
      <vt:lpstr>PowerPoint Presentation</vt:lpstr>
      <vt:lpstr>Decision Forests</vt:lpstr>
      <vt:lpstr>Decision Forests</vt:lpstr>
      <vt:lpstr>Decision Forests</vt:lpstr>
      <vt:lpstr>Decision Forests: Measuring Variable Importance</vt:lpstr>
      <vt:lpstr>Decision Forests: Measuring Variable Importance</vt:lpstr>
      <vt:lpstr>Decision Forests: Measuring Variable Importance</vt:lpstr>
      <vt:lpstr>Decision Forests: Measuring Variable Importance</vt:lpstr>
      <vt:lpstr>Decision Forests: Measuring Variable Importance</vt:lpstr>
      <vt:lpstr>Decision Forests for Regression</vt:lpstr>
      <vt:lpstr>Decision Forests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244</cp:revision>
  <dcterms:created xsi:type="dcterms:W3CDTF">2015-08-07T15:11:05Z</dcterms:created>
  <dcterms:modified xsi:type="dcterms:W3CDTF">2017-02-27T18:31:38Z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